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  <p:sldMasterId id="2147483668" r:id="rId4"/>
    <p:sldMasterId id="2147483670" r:id="rId5"/>
  </p:sldMasterIdLst>
  <p:notesMasterIdLst>
    <p:notesMasterId r:id="rId64"/>
  </p:notesMasterIdLst>
  <p:sldIdLst>
    <p:sldId id="260" r:id="rId6"/>
    <p:sldId id="457" r:id="rId7"/>
    <p:sldId id="522" r:id="rId8"/>
    <p:sldId id="523" r:id="rId9"/>
    <p:sldId id="524" r:id="rId10"/>
    <p:sldId id="526" r:id="rId11"/>
    <p:sldId id="527" r:id="rId12"/>
    <p:sldId id="493" r:id="rId13"/>
    <p:sldId id="529" r:id="rId14"/>
    <p:sldId id="517" r:id="rId15"/>
    <p:sldId id="458" r:id="rId16"/>
    <p:sldId id="453" r:id="rId17"/>
    <p:sldId id="445" r:id="rId18"/>
    <p:sldId id="450" r:id="rId19"/>
    <p:sldId id="469" r:id="rId20"/>
    <p:sldId id="495" r:id="rId21"/>
    <p:sldId id="496" r:id="rId22"/>
    <p:sldId id="497" r:id="rId23"/>
    <p:sldId id="498" r:id="rId24"/>
    <p:sldId id="437" r:id="rId25"/>
    <p:sldId id="530" r:id="rId26"/>
    <p:sldId id="531" r:id="rId27"/>
    <p:sldId id="532" r:id="rId28"/>
    <p:sldId id="485" r:id="rId29"/>
    <p:sldId id="486" r:id="rId30"/>
    <p:sldId id="492" r:id="rId31"/>
    <p:sldId id="487" r:id="rId32"/>
    <p:sldId id="488" r:id="rId33"/>
    <p:sldId id="494" r:id="rId34"/>
    <p:sldId id="467" r:id="rId35"/>
    <p:sldId id="542" r:id="rId36"/>
    <p:sldId id="446" r:id="rId37"/>
    <p:sldId id="513" r:id="rId38"/>
    <p:sldId id="544" r:id="rId39"/>
    <p:sldId id="543" r:id="rId40"/>
    <p:sldId id="545" r:id="rId41"/>
    <p:sldId id="500" r:id="rId42"/>
    <p:sldId id="501" r:id="rId43"/>
    <p:sldId id="468" r:id="rId44"/>
    <p:sldId id="546" r:id="rId45"/>
    <p:sldId id="475" r:id="rId46"/>
    <p:sldId id="456" r:id="rId47"/>
    <p:sldId id="499" r:id="rId48"/>
    <p:sldId id="505" r:id="rId49"/>
    <p:sldId id="511" r:id="rId50"/>
    <p:sldId id="539" r:id="rId51"/>
    <p:sldId id="438" r:id="rId52"/>
    <p:sldId id="540" r:id="rId53"/>
    <p:sldId id="541" r:id="rId54"/>
    <p:sldId id="483" r:id="rId55"/>
    <p:sldId id="452" r:id="rId56"/>
    <p:sldId id="537" r:id="rId57"/>
    <p:sldId id="538" r:id="rId58"/>
    <p:sldId id="508" r:id="rId59"/>
    <p:sldId id="512" r:id="rId60"/>
    <p:sldId id="466" r:id="rId61"/>
    <p:sldId id="471" r:id="rId62"/>
    <p:sldId id="489" r:id="rId6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0"/>
    <a:srgbClr val="800000"/>
    <a:srgbClr val="CC0000"/>
    <a:srgbClr val="FFFFFF"/>
    <a:srgbClr val="99000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243" autoAdjust="0"/>
  </p:normalViewPr>
  <p:slideViewPr>
    <p:cSldViewPr>
      <p:cViewPr varScale="1">
        <p:scale>
          <a:sx n="133" d="100"/>
          <a:sy n="133" d="100"/>
        </p:scale>
        <p:origin x="-27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D74517E-9566-4845-B2F5-1945419758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3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5B862-A16B-F040-8F2F-AA0FCF6E34DC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97D769-6D89-DB4B-A153-D4B2DEEF8C17}" type="slidenum">
              <a:rPr lang="en-US"/>
              <a:pPr/>
              <a:t>58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F74CA-6666-AB4C-A184-43E9117CB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2D26B-0FE5-FC45-8A07-E791CF3C5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30D3F-0F34-494C-ADAD-2222A03F6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9/4/18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9/4/18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9/4/18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B96DA-FE8F-8E43-9F69-C4CCB3FDECD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420F-DE6C-AE48-83DD-EE107A7BD8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85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69" y="265211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982960"/>
      </p:ext>
    </p:extLst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9/4/18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742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9/4/18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9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273A1-24EC-2B42-A0A2-5B4C3266A6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6E157-2AF5-0340-B1BB-DD8DDDFB3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1B612-5346-6E43-965B-372D8860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37A0-833C-CF4B-947D-0F231E84D9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DFCC-252B-6D4F-A205-57209A4F28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B64-491C-1045-A700-68A99BEFD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1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EAA8-F5EA-3241-AF58-7F143472CB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BE2A4-2152-C44E-928E-F55CDA4F2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0B69FBE-9FA0-0B43-9AC9-B5EA79A87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9/4/18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9/4/18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72B96DA-FE8F-8E43-9F69-C4CCB3FDECD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9/4/18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72B4420F-DE6C-AE48-83DD-EE107A7BD8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65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9/4/18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218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tiff"/><Relationship Id="rId6" Type="http://schemas.openxmlformats.org/officeDocument/2006/relationships/image" Target="../media/image44.tiff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1.jp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jp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ourcemalaria.org" TargetMode="External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5.wdp"/><Relationship Id="rId13" Type="http://schemas.openxmlformats.org/officeDocument/2006/relationships/image" Target="../media/image7.jpeg"/><Relationship Id="rId14" Type="http://schemas.microsoft.com/office/2007/relationships/hdphoto" Target="../media/hdphoto6.wdp"/><Relationship Id="rId1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jpg"/><Relationship Id="rId6" Type="http://schemas.openxmlformats.org/officeDocument/2006/relationships/image" Target="../media/image78.jpg"/><Relationship Id="rId7" Type="http://schemas.openxmlformats.org/officeDocument/2006/relationships/image" Target="../media/image79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2.png"/><Relationship Id="rId3" Type="http://schemas.openxmlformats.org/officeDocument/2006/relationships/hyperlink" Target="https://tinyurl.com/OSM-ToD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tinyurl.com/OSM-ToDo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4" Type="http://schemas.openxmlformats.org/officeDocument/2006/relationships/image" Target="../media/image90.tiff"/><Relationship Id="rId5" Type="http://schemas.openxmlformats.org/officeDocument/2006/relationships/image" Target="../media/image91.png"/><Relationship Id="rId6" Type="http://schemas.openxmlformats.org/officeDocument/2006/relationships/image" Target="../media/image92.tiff"/><Relationship Id="rId7" Type="http://schemas.openxmlformats.org/officeDocument/2006/relationships/image" Target="../media/image93.tiff"/><Relationship Id="rId8" Type="http://schemas.openxmlformats.org/officeDocument/2006/relationships/image" Target="../media/image94.tiff"/><Relationship Id="rId9" Type="http://schemas.openxmlformats.org/officeDocument/2006/relationships/image" Target="../media/image95.tiff"/><Relationship Id="rId10" Type="http://schemas.openxmlformats.org/officeDocument/2006/relationships/image" Target="../media/image96.tiff"/><Relationship Id="rId11" Type="http://schemas.openxmlformats.org/officeDocument/2006/relationships/image" Target="../media/image97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4.jpeg"/><Relationship Id="rId3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9.png"/><Relationship Id="rId3" Type="http://schemas.openxmlformats.org/officeDocument/2006/relationships/image" Target="../media/image13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gif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62.png"/><Relationship Id="rId6" Type="http://schemas.openxmlformats.org/officeDocument/2006/relationships/image" Target="../media/image163.jpeg"/><Relationship Id="rId7" Type="http://schemas.openxmlformats.org/officeDocument/2006/relationships/image" Target="../media/image164.jpeg"/><Relationship Id="rId8" Type="http://schemas.openxmlformats.org/officeDocument/2006/relationships/image" Target="../media/image165.jpeg"/><Relationship Id="rId9" Type="http://schemas.openxmlformats.org/officeDocument/2006/relationships/image" Target="../media/image115.png"/><Relationship Id="rId10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2133600" y="3943350"/>
            <a:ext cx="4800600" cy="1200150"/>
          </a:xfrm>
          <a:prstGeom prst="roundRect">
            <a:avLst>
              <a:gd name="adj" fmla="val 0"/>
            </a:avLst>
          </a:prstGeom>
          <a:solidFill>
            <a:srgbClr val="00408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1) What is Open </a:t>
            </a:r>
            <a:r>
              <a:rPr lang="en-US" dirty="0" smtClean="0">
                <a:solidFill>
                  <a:schemeClr val="bg1"/>
                </a:solidFill>
              </a:rPr>
              <a:t>Source?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2) Open Source Malaria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3) Open Source </a:t>
            </a:r>
            <a:r>
              <a:rPr lang="en-US" dirty="0" err="1" smtClean="0">
                <a:solidFill>
                  <a:schemeClr val="bg1"/>
                </a:solidFill>
              </a:rPr>
              <a:t>Pharma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0"/>
            <a:ext cx="9144000" cy="1828800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800000"/>
                  </a:solidFill>
                </a:ln>
                <a:effectLst/>
              </a:rPr>
              <a:t>All Bugs are Shallow</a:t>
            </a:r>
          </a:p>
          <a:p>
            <a:pPr algn="ctr"/>
            <a:r>
              <a:rPr lang="en-US" sz="4000" dirty="0" smtClean="0">
                <a:ln>
                  <a:solidFill>
                    <a:srgbClr val="800000"/>
                  </a:solidFill>
                </a:ln>
                <a:effectLst/>
              </a:rPr>
              <a:t>Open Source Drug Discovery</a:t>
            </a:r>
            <a:endParaRPr lang="en-US" sz="4000" dirty="0">
              <a:ln>
                <a:solidFill>
                  <a:srgbClr val="800000"/>
                </a:solidFill>
              </a:ln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815691"/>
            <a:ext cx="9144000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Prof Matthew H. Todd, University College London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@</a:t>
            </a:r>
            <a:r>
              <a:rPr lang="en-US" sz="1600" dirty="0" err="1">
                <a:solidFill>
                  <a:schemeClr val="bg1"/>
                </a:solidFill>
              </a:rPr>
              <a:t>mattoddchem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2355726"/>
            <a:ext cx="9144000" cy="1587624"/>
          </a:xfrm>
          <a:prstGeom prst="roundRect">
            <a:avLst>
              <a:gd name="adj" fmla="val 0"/>
            </a:avLst>
          </a:prstGeom>
          <a:solidFill>
            <a:srgbClr val="00408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en-US" sz="9600" dirty="0">
              <a:ln>
                <a:solidFill>
                  <a:srgbClr val="800000"/>
                </a:solidFill>
              </a:ln>
              <a:effectLst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3943350"/>
            <a:ext cx="2209800" cy="1200150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en-US" sz="4000" dirty="0">
              <a:ln>
                <a:solidFill>
                  <a:srgbClr val="800000"/>
                </a:solidFill>
              </a:ln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934200" y="3943350"/>
            <a:ext cx="2209800" cy="1200150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en-US" sz="4000" dirty="0">
              <a:ln>
                <a:solidFill>
                  <a:srgbClr val="8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343584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</a:rPr>
              <a:t>EFMC-</a:t>
            </a:r>
            <a:r>
              <a:rPr lang="is-IS" sz="1400" i="1" dirty="0">
                <a:solidFill>
                  <a:schemeClr val="bg1"/>
                </a:solidFill>
              </a:rPr>
              <a:t>ISMC2018</a:t>
            </a:r>
            <a:endParaRPr lang="en-US" sz="1400" i="1" dirty="0">
              <a:solidFill>
                <a:schemeClr val="bg1"/>
              </a:solidFill>
            </a:endParaRPr>
          </a:p>
          <a:p>
            <a:pPr algn="ctr"/>
            <a:r>
              <a:rPr lang="en-US" sz="1400" i="1" dirty="0" smtClean="0">
                <a:solidFill>
                  <a:schemeClr val="bg1"/>
                </a:solidFill>
              </a:rPr>
              <a:t>September 5</a:t>
            </a:r>
            <a:r>
              <a:rPr lang="en-US" sz="1400" i="1" baseline="30000" dirty="0" smtClean="0">
                <a:solidFill>
                  <a:schemeClr val="bg1"/>
                </a:solidFill>
              </a:rPr>
              <a:t>th</a:t>
            </a:r>
            <a:r>
              <a:rPr lang="en-US" sz="1400" i="1" dirty="0" smtClean="0">
                <a:solidFill>
                  <a:schemeClr val="bg1"/>
                </a:solidFill>
              </a:rPr>
              <a:t> 2018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6" name="Picture 25" descr="OSDD_Malaria_Logo_F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09732"/>
            <a:ext cx="1152128" cy="1080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27"/>
          <p:cNvSpPr/>
          <p:nvPr/>
        </p:nvSpPr>
        <p:spPr>
          <a:xfrm>
            <a:off x="0" y="4029912"/>
            <a:ext cx="8964488" cy="48605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1815666"/>
            <a:ext cx="9144000" cy="2700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357504"/>
            <a:ext cx="9144000" cy="70788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</a:rPr>
              <a:t>First Open Source Chemistry Project</a:t>
            </a:r>
            <a:endParaRPr lang="en-US" sz="4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Screen Shot 2016-11-07 at 9.3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171576"/>
            <a:ext cx="3456384" cy="1760239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2675670" y="2922789"/>
            <a:ext cx="304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white">
                    <a:lumMod val="50000"/>
                  </a:prstClr>
                </a:solidFill>
              </a:rPr>
              <a:t>Discuss What you Can’t Do</a:t>
            </a:r>
            <a:endParaRPr lang="en-US" i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5" name="Picture 4" descr="Screen Shot 2016-11-07 at 9.41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130668"/>
            <a:ext cx="2592288" cy="1801124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6372210" y="2922789"/>
            <a:ext cx="24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F7F7F"/>
                </a:solidFill>
              </a:rPr>
              <a:t>Online Lab Notebook</a:t>
            </a:r>
            <a:endParaRPr lang="en-US" i="1" dirty="0">
              <a:solidFill>
                <a:srgbClr val="7F7F7F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3381865"/>
            <a:ext cx="1080120" cy="55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rcRect t="14345" b="11159"/>
          <a:stretch>
            <a:fillRect/>
          </a:stretch>
        </p:blipFill>
        <p:spPr bwMode="auto">
          <a:xfrm>
            <a:off x="467544" y="4029913"/>
            <a:ext cx="1080120" cy="545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280" y="3813888"/>
            <a:ext cx="1152128" cy="1047750"/>
          </a:xfrm>
          <a:prstGeom prst="rect">
            <a:avLst/>
          </a:prstGeom>
        </p:spPr>
      </p:pic>
      <p:pic>
        <p:nvPicPr>
          <p:cNvPr id="7" name="Picture 6" descr="Screen Shot 2016-11-07 at 9.48.59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27859"/>
            <a:ext cx="4608512" cy="15424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3428877"/>
            <a:ext cx="225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7F7F7F"/>
                </a:solidFill>
              </a:rPr>
              <a:t>Community (30 </a:t>
            </a:r>
            <a:r>
              <a:rPr lang="en-US" i="1" dirty="0" err="1" smtClean="0">
                <a:solidFill>
                  <a:srgbClr val="7F7F7F"/>
                </a:solidFill>
              </a:rPr>
              <a:t>ppl</a:t>
            </a:r>
            <a:r>
              <a:rPr lang="en-US" i="1" dirty="0">
                <a:solidFill>
                  <a:srgbClr val="7F7F7F"/>
                </a:solidFill>
              </a:rPr>
              <a:t>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7504" y="1185596"/>
            <a:ext cx="1944216" cy="1674186"/>
          </a:xfrm>
          <a:prstGeom prst="roundRect">
            <a:avLst>
              <a:gd name="adj" fmla="val 761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AU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1" name="Picture 20" descr="PZQ Summar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14910"/>
            <a:ext cx="1656184" cy="141560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1344" y="4623978"/>
            <a:ext cx="14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F7F7F"/>
                </a:solidFill>
              </a:rPr>
              <a:t>$, expertise</a:t>
            </a:r>
            <a:endParaRPr lang="en-US" i="1" dirty="0">
              <a:solidFill>
                <a:srgbClr val="7F7F7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9872" y="4803998"/>
            <a:ext cx="137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F7F7F"/>
                </a:solidFill>
              </a:rPr>
              <a:t>Awareness</a:t>
            </a:r>
            <a:endParaRPr lang="en-US" i="1" dirty="0">
              <a:solidFill>
                <a:srgbClr val="7F7F7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76256" y="4803998"/>
            <a:ext cx="191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F7F7F"/>
                </a:solidFill>
              </a:rPr>
              <a:t>Private Sector…</a:t>
            </a:r>
            <a:endParaRPr lang="en-US" i="1" dirty="0">
              <a:solidFill>
                <a:srgbClr val="7F7F7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919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762000" y="1239602"/>
            <a:ext cx="7696198" cy="2484276"/>
          </a:xfrm>
          <a:prstGeom prst="roundRect">
            <a:avLst>
              <a:gd name="adj" fmla="val 761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AU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409600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AU" sz="4400" dirty="0" smtClean="0">
                <a:solidFill>
                  <a:prstClr val="black"/>
                </a:solidFill>
                <a:latin typeface="Calibri"/>
              </a:rPr>
              <a:t>Competes with Traditional Approach</a:t>
            </a:r>
          </a:p>
        </p:txBody>
      </p:sp>
      <p:pic>
        <p:nvPicPr>
          <p:cNvPr id="17" name="Picture 16" descr="Summary Oct 2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17"/>
            <a:ext cx="6840760" cy="23831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2521" y="3673356"/>
            <a:ext cx="6149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7F7F7F"/>
                </a:solidFill>
              </a:rPr>
              <a:t>Nature Chemistry</a:t>
            </a:r>
            <a:r>
              <a:rPr lang="en-US" sz="1600" dirty="0" smtClean="0">
                <a:solidFill>
                  <a:srgbClr val="7F7F7F"/>
                </a:solidFill>
              </a:rPr>
              <a:t> </a:t>
            </a:r>
            <a:r>
              <a:rPr lang="en-US" sz="1600" b="1" dirty="0" smtClean="0">
                <a:solidFill>
                  <a:srgbClr val="7F7F7F"/>
                </a:solidFill>
              </a:rPr>
              <a:t>2011</a:t>
            </a:r>
            <a:r>
              <a:rPr lang="en-US" sz="1600" dirty="0" smtClean="0">
                <a:solidFill>
                  <a:srgbClr val="7F7F7F"/>
                </a:solidFill>
              </a:rPr>
              <a:t>, </a:t>
            </a:r>
            <a:r>
              <a:rPr lang="en-US" sz="1600" i="1" dirty="0" smtClean="0">
                <a:solidFill>
                  <a:srgbClr val="7F7F7F"/>
                </a:solidFill>
              </a:rPr>
              <a:t>3</a:t>
            </a:r>
            <a:r>
              <a:rPr lang="en-US" sz="1600" dirty="0" smtClean="0">
                <a:solidFill>
                  <a:srgbClr val="7F7F7F"/>
                </a:solidFill>
              </a:rPr>
              <a:t>, 745-748; </a:t>
            </a:r>
            <a:r>
              <a:rPr lang="en-US" sz="1600" i="1" dirty="0" err="1">
                <a:solidFill>
                  <a:srgbClr val="7F7F7F"/>
                </a:solidFill>
              </a:rPr>
              <a:t>PLoS</a:t>
            </a:r>
            <a:r>
              <a:rPr lang="en-US" sz="1600" i="1" dirty="0">
                <a:solidFill>
                  <a:srgbClr val="7F7F7F"/>
                </a:solidFill>
              </a:rPr>
              <a:t> NTD</a:t>
            </a:r>
            <a:r>
              <a:rPr lang="en-US" sz="1600" dirty="0">
                <a:solidFill>
                  <a:srgbClr val="7F7F7F"/>
                </a:solidFill>
              </a:rPr>
              <a:t> </a:t>
            </a:r>
            <a:r>
              <a:rPr lang="en-US" sz="1600" b="1" dirty="0">
                <a:solidFill>
                  <a:srgbClr val="7F7F7F"/>
                </a:solidFill>
              </a:rPr>
              <a:t>2011</a:t>
            </a:r>
            <a:r>
              <a:rPr lang="en-US" sz="1600" dirty="0">
                <a:solidFill>
                  <a:srgbClr val="7F7F7F"/>
                </a:solidFill>
              </a:rPr>
              <a:t>, 5(9): e1260 </a:t>
            </a:r>
          </a:p>
        </p:txBody>
      </p:sp>
      <p:pic>
        <p:nvPicPr>
          <p:cNvPr id="2" name="Picture 1" descr="Cipla 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119341"/>
            <a:ext cx="2886968" cy="828675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3" name="Picture 2" descr="PZQ Consortium 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101920"/>
            <a:ext cx="1659104" cy="918102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sp>
        <p:nvSpPr>
          <p:cNvPr id="12" name="TextBox 11"/>
          <p:cNvSpPr txBox="1"/>
          <p:nvPr/>
        </p:nvSpPr>
        <p:spPr>
          <a:xfrm>
            <a:off x="8532440" y="-20536"/>
            <a:ext cx="62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11/58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719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lum bright="-26000" contrast="-2000"/>
            <a:alphaModFix amt="43000"/>
          </a:blip>
          <a:stretch>
            <a:fillRect/>
          </a:stretch>
        </p:blipFill>
        <p:spPr>
          <a:xfrm>
            <a:off x="-5718" y="0"/>
            <a:ext cx="9149718" cy="5143500"/>
          </a:xfrm>
          <a:prstGeom prst="rect">
            <a:avLst/>
          </a:prstGeom>
        </p:spPr>
      </p:pic>
      <p:sp>
        <p:nvSpPr>
          <p:cNvPr id="15" name="Notched Right Arrow 14"/>
          <p:cNvSpPr/>
          <p:nvPr/>
        </p:nvSpPr>
        <p:spPr>
          <a:xfrm>
            <a:off x="2426731" y="705184"/>
            <a:ext cx="3977788" cy="62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Notched Right Arrow 3"/>
          <p:cNvSpPr/>
          <p:nvPr/>
        </p:nvSpPr>
        <p:spPr>
          <a:xfrm rot="5400000">
            <a:off x="1173687" y="2603823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016954" y="2089189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5569" y="2830822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70066" y="1410480"/>
            <a:ext cx="61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HIT</a:t>
            </a:r>
            <a:endParaRPr lang="en-US" sz="2400" b="1" dirty="0">
              <a:solidFill>
                <a:srgbClr val="C0504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8731" y="1451010"/>
            <a:ext cx="98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LEAD?</a:t>
            </a:r>
            <a:endParaRPr lang="en-US" sz="2400" b="1" dirty="0">
              <a:solidFill>
                <a:srgbClr val="C0504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10" name="Picture 9" descr="HIT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51196"/>
            <a:ext cx="1462684" cy="98968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4260000" sx="102000" sy="102000" algn="tl" rotWithShape="0">
              <a:schemeClr val="accent1">
                <a:alpha val="43000"/>
              </a:schemeClr>
            </a:outerShdw>
          </a:effectLst>
        </p:spPr>
      </p:pic>
      <p:pic>
        <p:nvPicPr>
          <p:cNvPr id="11" name="Picture 10" descr="LEAD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80" y="451196"/>
            <a:ext cx="1724044" cy="98968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4260000" sx="102000" sy="102000" algn="tl" rotWithShape="0">
              <a:schemeClr val="accent1">
                <a:alpha val="43000"/>
              </a:schemeClr>
            </a:outerShdw>
          </a:effectLst>
        </p:spPr>
      </p:pic>
      <p:pic>
        <p:nvPicPr>
          <p:cNvPr id="12" name="Picture 11" descr="OSD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961" y="70964"/>
            <a:ext cx="1325551" cy="157246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4260000" sx="102000" sy="102000" algn="tl" rotWithShape="0">
              <a:schemeClr val="accent1">
                <a:alpha val="43000"/>
              </a:schemeClr>
            </a:outerShdw>
          </a:effectLst>
        </p:spPr>
      </p:pic>
      <p:sp>
        <p:nvSpPr>
          <p:cNvPr id="13" name="Notched Right Arrow 12"/>
          <p:cNvSpPr/>
          <p:nvPr/>
        </p:nvSpPr>
        <p:spPr>
          <a:xfrm rot="5400000">
            <a:off x="1173687" y="3347544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Notched Right Arrow 15"/>
          <p:cNvSpPr/>
          <p:nvPr/>
        </p:nvSpPr>
        <p:spPr>
          <a:xfrm rot="5400000">
            <a:off x="1173687" y="4089177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5569" y="4316179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Notched Right Arrow 17"/>
          <p:cNvSpPr/>
          <p:nvPr/>
        </p:nvSpPr>
        <p:spPr>
          <a:xfrm rot="5400000">
            <a:off x="1173687" y="1862190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9" name="Picture 18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016954" y="3574543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Notched Right Arrow 30"/>
          <p:cNvSpPr/>
          <p:nvPr/>
        </p:nvSpPr>
        <p:spPr>
          <a:xfrm rot="16200000" flipV="1">
            <a:off x="7508461" y="2668953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2" name="Picture 31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7351728" y="2167345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7350336" y="2882926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Notched Right Arrow 33"/>
          <p:cNvSpPr/>
          <p:nvPr/>
        </p:nvSpPr>
        <p:spPr>
          <a:xfrm rot="16200000" flipV="1">
            <a:off x="7508461" y="3386625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Notched Right Arrow 34"/>
          <p:cNvSpPr/>
          <p:nvPr/>
        </p:nvSpPr>
        <p:spPr>
          <a:xfrm rot="16200000" flipV="1">
            <a:off x="7508462" y="4102207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6" name="Picture 35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7350336" y="4316179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Notched Right Arrow 36"/>
          <p:cNvSpPr/>
          <p:nvPr/>
        </p:nvSpPr>
        <p:spPr>
          <a:xfrm rot="16200000" flipV="1">
            <a:off x="7508461" y="1953371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8" name="Picture 37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7351728" y="3600598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Notched Right Arrow 38"/>
          <p:cNvSpPr/>
          <p:nvPr/>
        </p:nvSpPr>
        <p:spPr>
          <a:xfrm rot="10800000" flipH="1">
            <a:off x="1646894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0" name="Picture 39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2072751" y="4317223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Notched Right Arrow 40"/>
          <p:cNvSpPr/>
          <p:nvPr/>
        </p:nvSpPr>
        <p:spPr>
          <a:xfrm rot="10800000" flipH="1">
            <a:off x="2701298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2" name="Picture 41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3127193" y="4316179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Notched Right Arrow 42"/>
          <p:cNvSpPr/>
          <p:nvPr/>
        </p:nvSpPr>
        <p:spPr>
          <a:xfrm rot="10800000" flipH="1">
            <a:off x="3758487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4" name="Picture 43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184344" y="4317223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Notched Right Arrow 44"/>
          <p:cNvSpPr/>
          <p:nvPr/>
        </p:nvSpPr>
        <p:spPr>
          <a:xfrm rot="10800000" flipH="1">
            <a:off x="4812891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6" name="Picture 45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238756" y="4316179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Notched Right Arrow 46"/>
          <p:cNvSpPr/>
          <p:nvPr/>
        </p:nvSpPr>
        <p:spPr>
          <a:xfrm rot="10800000" flipH="1">
            <a:off x="5870080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8" name="Picture 47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295937" y="4317223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Notched Right Arrow 48"/>
          <p:cNvSpPr/>
          <p:nvPr/>
        </p:nvSpPr>
        <p:spPr>
          <a:xfrm rot="10800000" flipH="1">
            <a:off x="6924484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0" name="Picture 49" descr="calendar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873" y="4606327"/>
            <a:ext cx="748459" cy="561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 descr="dollar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83" y="4606327"/>
            <a:ext cx="748459" cy="561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2494292" y="4660007"/>
            <a:ext cx="4028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</a:t>
            </a:r>
            <a:r>
              <a:rPr lang="en-US" sz="20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ONVENTIONAL </a:t>
            </a:r>
            <a:r>
              <a:rPr lang="en-US" sz="24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D</a:t>
            </a:r>
            <a:r>
              <a:rPr lang="en-US" sz="20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RUG </a:t>
            </a:r>
            <a:r>
              <a:rPr lang="en-US" sz="24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D</a:t>
            </a:r>
            <a:r>
              <a:rPr lang="en-US" sz="20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ISCOVERY</a:t>
            </a:r>
            <a:endParaRPr lang="en-US" sz="2000" b="1" i="1" dirty="0">
              <a:solidFill>
                <a:srgbClr val="C0504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53" name="Picture 52" descr="OSDD_Malaria_Logo_Final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1" y="1707680"/>
            <a:ext cx="1468161" cy="1242347"/>
          </a:xfrm>
          <a:prstGeom prst="rect">
            <a:avLst/>
          </a:prstGeom>
        </p:spPr>
      </p:pic>
      <p:pic>
        <p:nvPicPr>
          <p:cNvPr id="54" name="Picture 53" descr="Screen shot 2012-09-14 at 3.28.00 A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3728" y="2949793"/>
            <a:ext cx="4896544" cy="14444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4260000" sx="102000" sy="102000" algn="tl" rotWithShape="0">
              <a:schemeClr val="accent1">
                <a:alpha val="43000"/>
              </a:schemeClr>
            </a:outerShdw>
          </a:effectLst>
        </p:spPr>
      </p:pic>
      <p:sp>
        <p:nvSpPr>
          <p:cNvPr id="56" name="TextBox 55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39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0432" y="31725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13/58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706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72" y="87474"/>
            <a:ext cx="8178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Light"/>
                <a:cs typeface="Avenir Light"/>
              </a:rPr>
              <a:t>Openness Increasingly Seen as Key</a:t>
            </a:r>
            <a:endParaRPr lang="en-US" sz="4000" dirty="0">
              <a:latin typeface="Avenir Light"/>
              <a:cs typeface="Avenir Light"/>
            </a:endParaRPr>
          </a:p>
        </p:txBody>
      </p:sp>
      <p:pic>
        <p:nvPicPr>
          <p:cNvPr id="5" name="Picture 4" descr="OSDD_Malaria_Logo_F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35" y="775616"/>
            <a:ext cx="1285676" cy="1033083"/>
          </a:xfrm>
          <a:prstGeom prst="rect">
            <a:avLst/>
          </a:prstGeom>
        </p:spPr>
      </p:pic>
      <p:pic>
        <p:nvPicPr>
          <p:cNvPr id="7" name="Picture 6" descr="SGC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937" y="990794"/>
            <a:ext cx="2605861" cy="817905"/>
          </a:xfrm>
          <a:prstGeom prst="rect">
            <a:avLst/>
          </a:prstGeom>
        </p:spPr>
      </p:pic>
      <p:pic>
        <p:nvPicPr>
          <p:cNvPr id="8" name="Picture 7" descr="Malaria Bo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26" y="929293"/>
            <a:ext cx="1987520" cy="8794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3905" y="1808697"/>
            <a:ext cx="2151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Avenir Light"/>
                <a:cs typeface="Avenir Light"/>
              </a:rPr>
              <a:t>Open Source Malaria</a:t>
            </a:r>
            <a:endParaRPr lang="en-US" sz="1600" i="1" dirty="0">
              <a:latin typeface="Avenir Light"/>
              <a:cs typeface="Avenir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800" y="1808697"/>
            <a:ext cx="367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Avenir Light"/>
                <a:cs typeface="Avenir Light"/>
              </a:rPr>
              <a:t>Structural Genomics Consortium</a:t>
            </a:r>
            <a:endParaRPr lang="en-US" sz="1600" i="1" dirty="0">
              <a:latin typeface="Avenir Light"/>
              <a:cs typeface="Avenir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8144" y="1808697"/>
            <a:ext cx="298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Avenir Light"/>
                <a:cs typeface="Avenir Light"/>
              </a:rPr>
              <a:t>MMV’s Malaria Box</a:t>
            </a:r>
            <a:endParaRPr lang="en-US" sz="1600" i="1" dirty="0">
              <a:latin typeface="Avenir Light"/>
              <a:cs typeface="Avenir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1998" y="4801517"/>
            <a:ext cx="2206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Novartis, Jay </a:t>
            </a:r>
            <a:r>
              <a:rPr lang="en-US" sz="1600" i="1" dirty="0" err="1" smtClean="0"/>
              <a:t>Bradner</a:t>
            </a:r>
            <a:endParaRPr lang="en-US" sz="1600" i="1" dirty="0"/>
          </a:p>
        </p:txBody>
      </p:sp>
      <p:pic>
        <p:nvPicPr>
          <p:cNvPr id="13" name="Picture 12" descr="Screen Shot 2017-06-18 at 6.25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48" y="2139702"/>
            <a:ext cx="7488832" cy="1263960"/>
          </a:xfrm>
          <a:prstGeom prst="rect">
            <a:avLst/>
          </a:prstGeom>
        </p:spPr>
      </p:pic>
      <p:pic>
        <p:nvPicPr>
          <p:cNvPr id="14" name="Picture 13" descr="Screen Shot 2017-06-18 at 6.27.4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42" y="3705901"/>
            <a:ext cx="4232222" cy="8912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4338" y="4623978"/>
            <a:ext cx="298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Avenir Light"/>
                <a:cs typeface="Avenir Light"/>
              </a:rPr>
              <a:t>Wellcome</a:t>
            </a:r>
            <a:r>
              <a:rPr lang="en-US" sz="1600" i="1" dirty="0" smtClean="0">
                <a:latin typeface="Avenir Light"/>
                <a:cs typeface="Avenir Light"/>
              </a:rPr>
              <a:t> Trust</a:t>
            </a:r>
            <a:endParaRPr lang="en-US" sz="1600" i="1" dirty="0">
              <a:latin typeface="Avenir Light"/>
              <a:cs typeface="Avenir Light"/>
            </a:endParaRPr>
          </a:p>
        </p:txBody>
      </p:sp>
      <p:pic>
        <p:nvPicPr>
          <p:cNvPr id="16" name="Picture 15" descr="Screen Shot 2017-06-18 at 6.30.1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8" y="3435848"/>
            <a:ext cx="3157373" cy="13595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4338" y="3397954"/>
            <a:ext cx="298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Avenir Light"/>
                <a:cs typeface="Avenir Light"/>
              </a:rPr>
              <a:t>BMGF</a:t>
            </a:r>
            <a:endParaRPr lang="en-US" sz="1600" i="1" dirty="0">
              <a:latin typeface="Avenir Light"/>
              <a:cs typeface="Avenir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14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915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8" y="0"/>
            <a:ext cx="9149718" cy="5143500"/>
          </a:xfrm>
          <a:prstGeom prst="rect">
            <a:avLst/>
          </a:prstGeom>
        </p:spPr>
      </p:pic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871396" y="-92545"/>
            <a:ext cx="54012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Four Campaigns So Far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7504" y="685800"/>
            <a:ext cx="8928992" cy="4343400"/>
          </a:xfrm>
          <a:prstGeom prst="roundRect">
            <a:avLst>
              <a:gd name="adj" fmla="val 593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7784" y="4677984"/>
            <a:ext cx="429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hlinkClick r:id="rId3"/>
              </a:rPr>
              <a:t>www.opensourcemalaria.org</a:t>
            </a:r>
            <a:r>
              <a:rPr lang="en-US" i="1" dirty="0" smtClean="0">
                <a:solidFill>
                  <a:prstClr val="black"/>
                </a:solidFill>
              </a:rPr>
              <a:t>, @O_S_M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4171976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504D">
                    <a:lumMod val="75000"/>
                  </a:srgbClr>
                </a:solidFill>
              </a:rPr>
              <a:t>Series typically not exhausted - Decision points made to move to another.</a:t>
            </a:r>
          </a:p>
          <a:p>
            <a:pPr algn="ctr"/>
            <a:r>
              <a:rPr lang="en-US" b="1" i="1" dirty="0" smtClean="0">
                <a:solidFill>
                  <a:srgbClr val="C0504D">
                    <a:lumMod val="75000"/>
                  </a:srgbClr>
                </a:solidFill>
              </a:rPr>
              <a:t>Anyone free to employ OSM infrastructure to explore these series</a:t>
            </a:r>
            <a:endParaRPr lang="en-US" b="1" dirty="0">
              <a:solidFill>
                <a:srgbClr val="C0504D">
                  <a:lumMod val="75000"/>
                </a:srgbClr>
              </a:solidFill>
            </a:endParaRPr>
          </a:p>
        </p:txBody>
      </p:sp>
      <p:pic>
        <p:nvPicPr>
          <p:cNvPr id="17" name="Picture 16" descr="SAR Summary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990600"/>
            <a:ext cx="7776864" cy="3162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15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568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64148" y="-92545"/>
            <a:ext cx="461579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Actually Is It?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 descr="Screen Shot 2018-01-22 at 2.26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1" y="699544"/>
            <a:ext cx="4579367" cy="2643758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3" name="Picture 2" descr="Screen Shot 2018-01-22 at 2.26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203600"/>
            <a:ext cx="4385398" cy="3795886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1187674" y="3363838"/>
            <a:ext cx="193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Alpha - </a:t>
            </a:r>
            <a:r>
              <a:rPr lang="en-US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Labtrove</a:t>
            </a:r>
            <a:endParaRPr lang="en-US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20" y="762258"/>
            <a:ext cx="216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Beta - </a:t>
            </a:r>
            <a:r>
              <a:rPr lang="en-US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Labarchives</a:t>
            </a:r>
            <a:endParaRPr lang="en-US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4024684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Electronic Lab Notebook</a:t>
            </a:r>
          </a:p>
          <a:p>
            <a:pPr algn="ctr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Real-time, open deposition of all research data. The bedrock.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67544" y="4011912"/>
            <a:ext cx="3600400" cy="1008112"/>
          </a:xfrm>
          <a:prstGeom prst="roundRect">
            <a:avLst/>
          </a:prstGeom>
          <a:noFill/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16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64148" y="-92545"/>
            <a:ext cx="461579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Actually Is It?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096692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Discussion/Wiki/To Do List</a:t>
            </a:r>
          </a:p>
          <a:p>
            <a:pPr algn="ctr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We’ve hijacked/repurposed </a:t>
            </a:r>
            <a:r>
              <a:rPr lang="en-US" i="1" dirty="0" err="1" smtClean="0">
                <a:solidFill>
                  <a:schemeClr val="bg2">
                    <a:lumMod val="75000"/>
                  </a:schemeClr>
                </a:solidFill>
              </a:rPr>
              <a:t>Github</a:t>
            </a:r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, but don’t know what we’re doing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1540" y="4083918"/>
            <a:ext cx="3744416" cy="1008112"/>
          </a:xfrm>
          <a:prstGeom prst="roundRect">
            <a:avLst/>
          </a:prstGeom>
          <a:noFill/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8-01-22 at 2.3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699567"/>
            <a:ext cx="8604448" cy="3279161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4644021" y="4371950"/>
            <a:ext cx="412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https://</a:t>
            </a:r>
            <a:r>
              <a:rPr lang="en-US" dirty="0" err="1">
                <a:solidFill>
                  <a:srgbClr val="17375E"/>
                </a:solidFill>
              </a:rPr>
              <a:t>github.com</a:t>
            </a:r>
            <a:r>
              <a:rPr lang="en-US" dirty="0">
                <a:solidFill>
                  <a:srgbClr val="17375E"/>
                </a:solidFill>
              </a:rPr>
              <a:t>/</a:t>
            </a:r>
            <a:r>
              <a:rPr lang="en-US" dirty="0" err="1">
                <a:solidFill>
                  <a:srgbClr val="17375E"/>
                </a:solidFill>
              </a:rPr>
              <a:t>OpenSourceMalaria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17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91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64148" y="-92545"/>
            <a:ext cx="461579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Actually Is It?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096692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Open Data</a:t>
            </a:r>
          </a:p>
          <a:p>
            <a:pPr algn="ctr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Details of all molecules and their potencies. Easy to reuse.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1540" y="4083918"/>
            <a:ext cx="3744416" cy="1008112"/>
          </a:xfrm>
          <a:prstGeom prst="roundRect">
            <a:avLst/>
          </a:prstGeom>
          <a:noFill/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44008" y="4371950"/>
            <a:ext cx="378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http://</a:t>
            </a:r>
            <a:r>
              <a:rPr lang="en-US" dirty="0" err="1">
                <a:solidFill>
                  <a:srgbClr val="17375E"/>
                </a:solidFill>
              </a:rPr>
              <a:t>tinyurl.com</a:t>
            </a:r>
            <a:r>
              <a:rPr lang="en-US" dirty="0">
                <a:solidFill>
                  <a:srgbClr val="17375E"/>
                </a:solidFill>
              </a:rPr>
              <a:t>/OSM-Compounds</a:t>
            </a:r>
          </a:p>
        </p:txBody>
      </p:sp>
      <p:pic>
        <p:nvPicPr>
          <p:cNvPr id="2" name="Picture 1" descr="Screen Shot 2018-01-22 at 2.41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74725"/>
            <a:ext cx="8064896" cy="3150967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10" name="TextBox 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18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79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64148" y="-92545"/>
            <a:ext cx="461579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Actually Is It?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545" y="4096692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Landing Page, </a:t>
            </a:r>
            <a:r>
              <a:rPr lang="en-US" b="1" i="1" dirty="0" err="1" smtClean="0">
                <a:solidFill>
                  <a:schemeClr val="bg2">
                    <a:lumMod val="75000"/>
                  </a:schemeClr>
                </a:solidFill>
              </a:rPr>
              <a:t>SocMed</a:t>
            </a:r>
            <a:endParaRPr lang="en-US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Need to be discovered, and to reach out to people.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549" y="4083918"/>
            <a:ext cx="3744416" cy="1008112"/>
          </a:xfrm>
          <a:prstGeom prst="roundRect">
            <a:avLst/>
          </a:prstGeom>
          <a:noFill/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23942" y="4227959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http://opensourcemalaria.org</a:t>
            </a:r>
            <a:r>
              <a:rPr lang="en-US" dirty="0" smtClean="0">
                <a:solidFill>
                  <a:srgbClr val="17375E"/>
                </a:solidFill>
              </a:rPr>
              <a:t>/</a:t>
            </a:r>
          </a:p>
          <a:p>
            <a:pPr algn="ctr"/>
            <a:r>
              <a:rPr lang="en-US" dirty="0" smtClean="0">
                <a:solidFill>
                  <a:srgbClr val="17375E"/>
                </a:solidFill>
              </a:rPr>
              <a:t>@O_S_M</a:t>
            </a:r>
            <a:endParaRPr lang="en-US" dirty="0">
              <a:solidFill>
                <a:srgbClr val="17375E"/>
              </a:solidFill>
            </a:endParaRPr>
          </a:p>
        </p:txBody>
      </p:sp>
      <p:pic>
        <p:nvPicPr>
          <p:cNvPr id="3" name="Picture 2" descr="Screen Shot 2018-01-22 at 2.43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4" y="987574"/>
            <a:ext cx="7048939" cy="2669654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4" name="Picture 3" descr="Screen Shot 2018-01-22 at 2.45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01" y="432048"/>
            <a:ext cx="2012805" cy="4443958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10" name="TextBox 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19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89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27"/>
          <p:cNvSpPr/>
          <p:nvPr/>
        </p:nvSpPr>
        <p:spPr>
          <a:xfrm>
            <a:off x="0" y="4029912"/>
            <a:ext cx="8964488" cy="48605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1815666"/>
            <a:ext cx="9144000" cy="2700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357504"/>
            <a:ext cx="9144000" cy="70788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</a:rPr>
              <a:t>Back in the day</a:t>
            </a:r>
            <a:r>
              <a:rPr lang="mr-IN" sz="4000" dirty="0" smtClean="0">
                <a:solidFill>
                  <a:prstClr val="black"/>
                </a:solidFill>
                <a:latin typeface="Calibri"/>
              </a:rPr>
              <a:t>…</a:t>
            </a:r>
            <a:endParaRPr lang="en-US" sz="4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Screen Shot 2016-11-07 at 9.35.51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171576"/>
            <a:ext cx="3456384" cy="1760239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2675670" y="2922789"/>
            <a:ext cx="304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Discuss What you Can’t Do</a:t>
            </a:r>
            <a:endParaRPr lang="en-US" i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Screen Shot 2016-11-07 at 9.41.57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130668"/>
            <a:ext cx="2592288" cy="1801124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6372210" y="2922789"/>
            <a:ext cx="24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Online Lab Notebook</a:t>
            </a:r>
            <a:endParaRPr lang="en-US" i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67544" y="3381865"/>
            <a:ext cx="1080120" cy="55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t="14345" b="11159"/>
          <a:stretch>
            <a:fillRect/>
          </a:stretch>
        </p:blipFill>
        <p:spPr bwMode="auto">
          <a:xfrm>
            <a:off x="467544" y="4029913"/>
            <a:ext cx="1080120" cy="545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2280" y="3813888"/>
            <a:ext cx="1152128" cy="1047750"/>
          </a:xfrm>
          <a:prstGeom prst="rect">
            <a:avLst/>
          </a:prstGeom>
        </p:spPr>
      </p:pic>
      <p:pic>
        <p:nvPicPr>
          <p:cNvPr id="7" name="Picture 6" descr="Screen Shot 2016-11-07 at 9.48.59 PM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27859"/>
            <a:ext cx="4608512" cy="15424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3428877"/>
            <a:ext cx="225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Community (30 </a:t>
            </a:r>
            <a:r>
              <a:rPr lang="en-US" i="1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ppl</a:t>
            </a:r>
            <a:r>
              <a:rPr lang="en-US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7504" y="1185596"/>
            <a:ext cx="1944216" cy="1674186"/>
          </a:xfrm>
          <a:prstGeom prst="roundRect">
            <a:avLst>
              <a:gd name="adj" fmla="val 761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AU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1" name="Picture 20" descr="PZQ Summar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14910"/>
            <a:ext cx="1656184" cy="141560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1344" y="4623978"/>
            <a:ext cx="14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$, expertise</a:t>
            </a:r>
            <a:endParaRPr lang="en-US" i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9872" y="4803998"/>
            <a:ext cx="137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Awareness</a:t>
            </a:r>
            <a:endParaRPr lang="en-US" i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76256" y="4803998"/>
            <a:ext cx="191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Private Sector…</a:t>
            </a:r>
            <a:endParaRPr lang="en-US" i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46416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dirty="0" smtClean="0"/>
              <a:t>/58</a:t>
            </a:r>
            <a:endParaRPr lang="en-US" sz="1400" dirty="0"/>
          </a:p>
        </p:txBody>
      </p:sp>
      <p:sp>
        <p:nvSpPr>
          <p:cNvPr id="2" name="Frame 1"/>
          <p:cNvSpPr/>
          <p:nvPr/>
        </p:nvSpPr>
        <p:spPr>
          <a:xfrm>
            <a:off x="0" y="1131590"/>
            <a:ext cx="2195736" cy="1800200"/>
          </a:xfrm>
          <a:prstGeom prst="frame">
            <a:avLst>
              <a:gd name="adj1" fmla="val 7461"/>
            </a:avLst>
          </a:prstGeom>
          <a:effectLst>
            <a:glow rad="101600">
              <a:srgbClr val="FF00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62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2" name="Picture 1" descr="Screen Shot 2016-10-26 at 11.18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475"/>
            <a:ext cx="6624736" cy="3179060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1035667" y="3327834"/>
            <a:ext cx="71535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1"/>
                </a:solidFill>
              </a:rPr>
              <a:t>Paper</a:t>
            </a:r>
            <a:r>
              <a:rPr lang="en-US" sz="1600" i="1" dirty="0" smtClean="0">
                <a:solidFill>
                  <a:schemeClr val="bg1"/>
                </a:solidFill>
              </a:rPr>
              <a:t>: ACS </a:t>
            </a:r>
            <a:r>
              <a:rPr lang="en-US" sz="1600" i="1" dirty="0">
                <a:solidFill>
                  <a:schemeClr val="bg1"/>
                </a:solidFill>
              </a:rPr>
              <a:t>Cent. Sci.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2016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i="1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, 687–</a:t>
            </a:r>
            <a:r>
              <a:rPr lang="en-US" sz="1600" dirty="0" smtClean="0">
                <a:solidFill>
                  <a:schemeClr val="bg1"/>
                </a:solidFill>
              </a:rPr>
              <a:t>701</a:t>
            </a:r>
          </a:p>
          <a:p>
            <a:pPr algn="ctr"/>
            <a:r>
              <a:rPr lang="en-US" sz="1600" b="1" i="1" dirty="0" smtClean="0">
                <a:solidFill>
                  <a:schemeClr val="bg1"/>
                </a:solidFill>
              </a:rPr>
              <a:t>Platform</a:t>
            </a:r>
            <a:r>
              <a:rPr lang="en-US" sz="1600" dirty="0" smtClean="0">
                <a:solidFill>
                  <a:schemeClr val="bg1"/>
                </a:solidFill>
              </a:rPr>
              <a:t>: </a:t>
            </a:r>
            <a:r>
              <a:rPr lang="en-US" sz="1600" i="1" dirty="0">
                <a:solidFill>
                  <a:schemeClr val="bg1"/>
                </a:solidFill>
              </a:rPr>
              <a:t>Chem. Sci.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2015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i="1" dirty="0">
                <a:solidFill>
                  <a:schemeClr val="bg1"/>
                </a:solidFill>
              </a:rPr>
              <a:t>6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smtClean="0">
                <a:solidFill>
                  <a:schemeClr val="bg1"/>
                </a:solidFill>
              </a:rPr>
              <a:t>1614–1629;</a:t>
            </a:r>
            <a:r>
              <a:rPr lang="en-US" sz="1600" i="1" dirty="0">
                <a:solidFill>
                  <a:schemeClr val="bg1"/>
                </a:solidFill>
              </a:rPr>
              <a:t> Parasitology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2014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i="1" dirty="0">
                <a:solidFill>
                  <a:schemeClr val="bg1"/>
                </a:solidFill>
              </a:rPr>
              <a:t>141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smtClean="0">
                <a:solidFill>
                  <a:schemeClr val="bg1"/>
                </a:solidFill>
              </a:rPr>
              <a:t>148–157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7-07-24 at 1.29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" y="3921900"/>
            <a:ext cx="4280263" cy="810090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10" name="TextBox 9"/>
          <p:cNvSpPr txBox="1"/>
          <p:nvPr/>
        </p:nvSpPr>
        <p:spPr>
          <a:xfrm>
            <a:off x="323542" y="4725021"/>
            <a:ext cx="3304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The Conversation, Sept 14</a:t>
            </a:r>
            <a:r>
              <a:rPr lang="en-US" sz="1600" i="1" baseline="30000" dirty="0" smtClean="0">
                <a:solidFill>
                  <a:schemeClr val="bg1"/>
                </a:solidFill>
              </a:rPr>
              <a:t>th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r>
              <a:rPr lang="en-US" sz="1600" b="1" i="1" dirty="0" smtClean="0">
                <a:solidFill>
                  <a:schemeClr val="bg1"/>
                </a:solidFill>
              </a:rPr>
              <a:t>2016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7-07-24 at 1.31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92" y="4055942"/>
            <a:ext cx="4631804" cy="561069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4716016" y="4725021"/>
            <a:ext cx="3642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chemeClr val="bg1"/>
                </a:solidFill>
              </a:rPr>
              <a:t>Reddit</a:t>
            </a:r>
            <a:r>
              <a:rPr lang="en-US" sz="1600" i="1" dirty="0" smtClean="0">
                <a:solidFill>
                  <a:schemeClr val="bg1"/>
                </a:solidFill>
              </a:rPr>
              <a:t> Ask Me Anything, Oct 4</a:t>
            </a:r>
            <a:r>
              <a:rPr lang="en-US" sz="1600" i="1" baseline="30000" dirty="0" smtClean="0">
                <a:solidFill>
                  <a:schemeClr val="bg1"/>
                </a:solidFill>
              </a:rPr>
              <a:t>th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r>
              <a:rPr lang="en-US" sz="1600" b="1" i="1" dirty="0" smtClean="0">
                <a:solidFill>
                  <a:schemeClr val="bg1"/>
                </a:solidFill>
              </a:rPr>
              <a:t>2016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699560"/>
            <a:ext cx="13681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E46C0A"/>
                </a:solidFill>
              </a:rPr>
              <a:t>YES</a:t>
            </a:r>
          </a:p>
          <a:p>
            <a:pPr algn="ctr"/>
            <a:r>
              <a:rPr lang="mr-IN" sz="2800" dirty="0" smtClean="0">
                <a:solidFill>
                  <a:srgbClr val="E46C0A"/>
                </a:solidFill>
              </a:rPr>
              <a:t>…</a:t>
            </a:r>
            <a:endParaRPr lang="en-US" sz="2800" dirty="0" smtClean="0">
              <a:solidFill>
                <a:srgbClr val="E46C0A"/>
              </a:solidFill>
            </a:endParaRPr>
          </a:p>
          <a:p>
            <a:pPr algn="ctr"/>
            <a:r>
              <a:rPr lang="en-US" sz="2800" dirty="0" smtClean="0">
                <a:solidFill>
                  <a:srgbClr val="E46C0A"/>
                </a:solidFill>
              </a:rPr>
              <a:t> you can publish</a:t>
            </a:r>
            <a:endParaRPr lang="en-US" sz="2800" dirty="0">
              <a:solidFill>
                <a:srgbClr val="E46C0A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20/58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948" t="36529" r="17522" b="49996"/>
          <a:stretch/>
        </p:blipFill>
        <p:spPr>
          <a:xfrm>
            <a:off x="234462" y="949519"/>
            <a:ext cx="4493846" cy="718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522344"/>
            <a:ext cx="3653692" cy="411040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439605" y="1084443"/>
            <a:ext cx="978408" cy="363474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2735" t="20921" r="17094" b="17198"/>
          <a:stretch/>
        </p:blipFill>
        <p:spPr>
          <a:xfrm>
            <a:off x="234462" y="1745164"/>
            <a:ext cx="4493846" cy="3244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948" t="66778" r="17522" b="18974"/>
          <a:stretch/>
        </p:blipFill>
        <p:spPr>
          <a:xfrm>
            <a:off x="234462" y="92249"/>
            <a:ext cx="4493846" cy="7592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50336" y="986683"/>
            <a:ext cx="393290" cy="1125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21/58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4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544" t="18304" r="16886" b="43505"/>
          <a:stretch/>
        </p:blipFill>
        <p:spPr>
          <a:xfrm>
            <a:off x="127666" y="270732"/>
            <a:ext cx="4285605" cy="18910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5903" t="7222" r="11805" b="15278"/>
          <a:stretch/>
        </p:blipFill>
        <p:spPr>
          <a:xfrm>
            <a:off x="4556140" y="270741"/>
            <a:ext cx="4538083" cy="2003363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3804605" y="720969"/>
            <a:ext cx="978408" cy="363474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8993" t="18333" r="27604" b="20666"/>
          <a:stretch/>
        </p:blipFill>
        <p:spPr>
          <a:xfrm>
            <a:off x="127665" y="2320144"/>
            <a:ext cx="4285605" cy="2823356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742" y="2619386"/>
            <a:ext cx="4529258" cy="2405063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0" name="Right Arrow 9"/>
          <p:cNvSpPr/>
          <p:nvPr/>
        </p:nvSpPr>
        <p:spPr>
          <a:xfrm>
            <a:off x="4066921" y="4111491"/>
            <a:ext cx="978408" cy="363474"/>
          </a:xfrm>
          <a:prstGeom prst="righ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22/58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9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67" t="21579" r="16374" b="17602"/>
          <a:stretch/>
        </p:blipFill>
        <p:spPr>
          <a:xfrm>
            <a:off x="240642" y="361445"/>
            <a:ext cx="4346599" cy="2953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0789" t="19474" r="17837" b="16666"/>
          <a:stretch/>
        </p:blipFill>
        <p:spPr>
          <a:xfrm>
            <a:off x="5013159" y="361435"/>
            <a:ext cx="3984918" cy="288308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438400" y="3486150"/>
            <a:ext cx="4648200" cy="142875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 descr="Sulfonamide Comparis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513539"/>
            <a:ext cx="4212477" cy="1344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23/58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82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8" y="0"/>
            <a:ext cx="9149718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0" y="519522"/>
            <a:ext cx="9144000" cy="4509678"/>
          </a:xfrm>
          <a:prstGeom prst="roundRect">
            <a:avLst>
              <a:gd name="adj" fmla="val 593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Current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152492"/>
            <a:ext cx="6264696" cy="1147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1555" y="4326945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inactive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6968" y="4326945"/>
            <a:ext cx="869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280 </a:t>
            </a:r>
            <a:r>
              <a:rPr lang="en-US" sz="1600" dirty="0" err="1" smtClean="0">
                <a:solidFill>
                  <a:srgbClr val="008000"/>
                </a:solidFill>
              </a:rPr>
              <a:t>nM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27088" y="4326945"/>
            <a:ext cx="869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356 </a:t>
            </a:r>
            <a:r>
              <a:rPr lang="en-US" sz="1600" dirty="0" err="1" smtClean="0">
                <a:solidFill>
                  <a:srgbClr val="008000"/>
                </a:solidFill>
              </a:rPr>
              <a:t>nM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176" y="4326945"/>
            <a:ext cx="869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185 </a:t>
            </a:r>
            <a:r>
              <a:rPr lang="en-US" sz="1600" dirty="0" err="1" smtClean="0">
                <a:solidFill>
                  <a:srgbClr val="008000"/>
                </a:solidFill>
              </a:rPr>
              <a:t>nM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96353" y="4326945"/>
            <a:ext cx="853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114 </a:t>
            </a:r>
            <a:r>
              <a:rPr lang="en-US" sz="1600" dirty="0" err="1" smtClean="0">
                <a:solidFill>
                  <a:srgbClr val="008000"/>
                </a:solidFill>
              </a:rPr>
              <a:t>nM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4677984"/>
            <a:ext cx="686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Avenir Light"/>
                <a:cs typeface="Avenir Light"/>
              </a:rPr>
              <a:t>Whole-cell potency correlates with activity in ion regulation assay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1577407" y="-92544"/>
            <a:ext cx="598929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Example: Mechanism of Action</a:t>
            </a:r>
            <a:endParaRPr lang="en-US" sz="36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6" name="Picture 5" descr="Screen Shot 2016-04-10 at 7.30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82" y="519523"/>
            <a:ext cx="4241434" cy="2445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0192" y="1113588"/>
            <a:ext cx="280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white">
                    <a:lumMod val="50000"/>
                  </a:prstClr>
                </a:solidFill>
              </a:rPr>
              <a:t>The malaria parasite </a:t>
            </a:r>
            <a:r>
              <a:rPr lang="en-US" sz="1400" dirty="0" err="1">
                <a:solidFill>
                  <a:prstClr val="white">
                    <a:lumMod val="50000"/>
                  </a:prstClr>
                </a:solidFill>
              </a:rPr>
              <a:t>cation</a:t>
            </a:r>
            <a:r>
              <a:rPr lang="en-US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400" b="1" dirty="0">
                <a:solidFill>
                  <a:prstClr val="white">
                    <a:lumMod val="50000"/>
                  </a:prstClr>
                </a:solidFill>
              </a:rPr>
              <a:t>ATPase PfATP4 </a:t>
            </a:r>
            <a:r>
              <a:rPr lang="en-US" sz="1400" dirty="0">
                <a:solidFill>
                  <a:prstClr val="white">
                    <a:lumMod val="50000"/>
                  </a:prstClr>
                </a:solidFill>
              </a:rPr>
              <a:t>and its role in the mechanism of action of a new arsenal of antimalarial 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drugs</a:t>
            </a:r>
          </a:p>
          <a:p>
            <a:pPr algn="ctr"/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N. J. </a:t>
            </a:r>
            <a:r>
              <a:rPr lang="en-US" sz="1400" dirty="0" err="1" smtClean="0">
                <a:solidFill>
                  <a:prstClr val="white">
                    <a:lumMod val="50000"/>
                  </a:prstClr>
                </a:solidFill>
              </a:rPr>
              <a:t>Spillman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 and K. Kirk,</a:t>
            </a:r>
          </a:p>
          <a:p>
            <a:pPr algn="ctr"/>
            <a:r>
              <a:rPr lang="en-US" sz="1400" i="1" dirty="0" smtClean="0">
                <a:solidFill>
                  <a:prstClr val="white">
                    <a:lumMod val="50000"/>
                  </a:prstClr>
                </a:solidFill>
              </a:rPr>
              <a:t>Int. J. </a:t>
            </a:r>
            <a:r>
              <a:rPr lang="en-US" sz="1400" i="1" dirty="0" err="1" smtClean="0">
                <a:solidFill>
                  <a:prstClr val="white">
                    <a:lumMod val="50000"/>
                  </a:prstClr>
                </a:solidFill>
              </a:rPr>
              <a:t>Parasitol</a:t>
            </a:r>
            <a:r>
              <a:rPr lang="en-US" sz="1400" i="1" dirty="0" smtClean="0">
                <a:solidFill>
                  <a:prstClr val="white">
                    <a:lumMod val="50000"/>
                  </a:prstClr>
                </a:solidFill>
              </a:rPr>
              <a:t>. Drugs Drug Res.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400" b="1" dirty="0" smtClean="0">
                <a:solidFill>
                  <a:prstClr val="white">
                    <a:lumMod val="50000"/>
                  </a:prstClr>
                </a:solidFill>
              </a:rPr>
              <a:t>2015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400" i="1" dirty="0" smtClean="0">
                <a:solidFill>
                  <a:prstClr val="white">
                    <a:lumMod val="50000"/>
                  </a:prstClr>
                </a:solidFill>
              </a:rPr>
              <a:t>5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, 149–162</a:t>
            </a:r>
          </a:p>
          <a:p>
            <a:pPr algn="ctr"/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(</a:t>
            </a:r>
            <a:r>
              <a:rPr lang="pl-PL" sz="1400" dirty="0">
                <a:solidFill>
                  <a:prstClr val="white">
                    <a:lumMod val="50000"/>
                  </a:prstClr>
                </a:solidFill>
              </a:rPr>
              <a:t>10.1016/j.ijpddr.2015.07.001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)</a:t>
            </a:r>
            <a:endParaRPr lang="en-US" sz="14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0" name="Picture 19" descr="Adelaid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73828"/>
            <a:ext cx="1742538" cy="1026114"/>
          </a:xfrm>
          <a:prstGeom prst="rect">
            <a:avLst/>
          </a:prstGeom>
        </p:spPr>
      </p:pic>
      <p:pic>
        <p:nvPicPr>
          <p:cNvPr id="21" name="Picture 20" descr="adele-lehane-pic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16" y="2319722"/>
            <a:ext cx="674946" cy="756084"/>
          </a:xfrm>
          <a:prstGeom prst="rect">
            <a:avLst/>
          </a:prstGeom>
        </p:spPr>
      </p:pic>
      <p:pic>
        <p:nvPicPr>
          <p:cNvPr id="22" name="Picture 21" descr="KK_speech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6" y="1221601"/>
            <a:ext cx="1602406" cy="8665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91106" y="2031715"/>
            <a:ext cx="106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 smtClean="0">
                <a:solidFill>
                  <a:srgbClr val="000000"/>
                </a:solidFill>
                <a:latin typeface="Avenir Light"/>
                <a:cs typeface="Avenir Light"/>
              </a:rPr>
              <a:t>Kiaran</a:t>
            </a:r>
            <a:r>
              <a:rPr lang="en-US" sz="1400" i="1" dirty="0" smtClean="0">
                <a:solidFill>
                  <a:srgbClr val="000000"/>
                </a:solidFill>
                <a:latin typeface="Avenir Light"/>
                <a:cs typeface="Avenir Light"/>
              </a:rPr>
              <a:t> Kirk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118" y="3003823"/>
            <a:ext cx="1323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0000"/>
                </a:solidFill>
                <a:latin typeface="Avenir Light"/>
                <a:cs typeface="Avenir Light"/>
              </a:rPr>
              <a:t>Adele </a:t>
            </a:r>
            <a:r>
              <a:rPr lang="en-US" sz="1400" i="1" dirty="0" err="1" smtClean="0">
                <a:solidFill>
                  <a:srgbClr val="000000"/>
                </a:solidFill>
                <a:latin typeface="Avenir Light"/>
                <a:cs typeface="Avenir Light"/>
              </a:rPr>
              <a:t>Lehane</a:t>
            </a:r>
            <a:endParaRPr lang="en-US" sz="1400" i="1" dirty="0" smtClean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3220" y="4280222"/>
            <a:ext cx="1539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0000"/>
                </a:solidFill>
                <a:latin typeface="Avenir Light"/>
                <a:cs typeface="Avenir Light"/>
              </a:rPr>
              <a:t>Adelaide Dennis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24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06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8" y="0"/>
            <a:ext cx="9149718" cy="5143500"/>
          </a:xfrm>
          <a:prstGeom prst="rect">
            <a:avLst/>
          </a:prstGeom>
        </p:spPr>
      </p:pic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12103" y="-92544"/>
            <a:ext cx="47199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One Lock, So Many Keys</a:t>
            </a:r>
            <a:endParaRPr lang="en-US" sz="36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465516"/>
            <a:ext cx="8496944" cy="4677984"/>
          </a:xfrm>
          <a:prstGeom prst="roundRect">
            <a:avLst>
              <a:gd name="adj" fmla="val 593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ATP4 Chemotypes U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85950"/>
            <a:ext cx="6840760" cy="46240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1383977" y="2695085"/>
            <a:ext cx="4442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http:</a:t>
            </a:r>
            <a:r>
              <a:rPr lang="en-US" sz="1400" dirty="0">
                <a:solidFill>
                  <a:prstClr val="black"/>
                </a:solidFill>
              </a:rPr>
              <a:t>//</a:t>
            </a:r>
            <a:r>
              <a:rPr lang="en-US" sz="1400" dirty="0" err="1">
                <a:solidFill>
                  <a:prstClr val="black"/>
                </a:solidFill>
              </a:rPr>
              <a:t>malaria.ourexperiment.org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r>
              <a:rPr lang="en-US" sz="1400" dirty="0" err="1">
                <a:solidFill>
                  <a:prstClr val="black"/>
                </a:solidFill>
              </a:rPr>
              <a:t>the_osm_blog</a:t>
            </a:r>
            <a:r>
              <a:rPr lang="en-US" sz="1400" dirty="0">
                <a:solidFill>
                  <a:prstClr val="black"/>
                </a:solidFill>
              </a:rPr>
              <a:t>/11547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25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3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32808" y="125244"/>
            <a:ext cx="887852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In </a:t>
            </a:r>
            <a:r>
              <a:rPr lang="en-US" sz="36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silico</a:t>
            </a:r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 model of target, creation of resistance</a:t>
            </a:r>
            <a:endParaRPr lang="en-US" sz="36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597" y="4803998"/>
            <a:ext cx="7488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Jimenez-Diaz </a:t>
            </a:r>
            <a:r>
              <a:rPr lang="en-US" sz="1600" i="1" dirty="0" smtClean="0">
                <a:solidFill>
                  <a:schemeClr val="bg1"/>
                </a:solidFill>
              </a:rPr>
              <a:t>et al</a:t>
            </a:r>
            <a:r>
              <a:rPr lang="en-US" sz="1600" dirty="0" smtClean="0">
                <a:solidFill>
                  <a:schemeClr val="bg1"/>
                </a:solidFill>
              </a:rPr>
              <a:t>. </a:t>
            </a:r>
            <a:r>
              <a:rPr lang="en-US" sz="1600" i="1" dirty="0" smtClean="0">
                <a:solidFill>
                  <a:schemeClr val="bg1"/>
                </a:solidFill>
              </a:rPr>
              <a:t>PNAS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</a:rPr>
              <a:t>2014</a:t>
            </a:r>
            <a:r>
              <a:rPr lang="en-US" sz="1600" dirty="0" smtClean="0">
                <a:solidFill>
                  <a:schemeClr val="bg1"/>
                </a:solidFill>
              </a:rPr>
              <a:t>, 111</a:t>
            </a:r>
            <a:r>
              <a:rPr lang="en-US" sz="1600" dirty="0">
                <a:solidFill>
                  <a:schemeClr val="bg1"/>
                </a:solidFill>
              </a:rPr>
              <a:t>, E5455–E5462 </a:t>
            </a:r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pt-BR" sz="1600" dirty="0">
                <a:solidFill>
                  <a:schemeClr val="bg1"/>
                </a:solidFill>
              </a:rPr>
              <a:t>10.1073/pnas.</a:t>
            </a:r>
            <a:r>
              <a:rPr lang="pt-BR" sz="1600" dirty="0" smtClean="0">
                <a:solidFill>
                  <a:schemeClr val="bg1"/>
                </a:solidFill>
              </a:rPr>
              <a:t>1414221111</a:t>
            </a:r>
            <a:r>
              <a:rPr lang="en-US" sz="1600" dirty="0" smtClean="0">
                <a:solidFill>
                  <a:schemeClr val="bg1"/>
                </a:solidFill>
              </a:rPr>
              <a:t>)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6-04-10 at 7.02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577"/>
            <a:ext cx="9144000" cy="3641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26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0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968349" y="87499"/>
            <a:ext cx="710618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Wisdom of the Crowd. </a:t>
            </a:r>
            <a:r>
              <a:rPr lang="en-US" sz="4400" i="1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Nearly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.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 descr="Screen Shot 2017-05-24 at 6.21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059582"/>
            <a:ext cx="8208912" cy="2073864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1725692" y="3366740"/>
            <a:ext cx="59426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0"/>
              <a:buChar char="à"/>
            </a:pPr>
            <a:r>
              <a:rPr lang="en-US" sz="1600" dirty="0" smtClean="0">
                <a:solidFill>
                  <a:srgbClr val="1F497D"/>
                </a:solidFill>
              </a:rPr>
              <a:t>Six models, all with different approaches</a:t>
            </a:r>
          </a:p>
          <a:p>
            <a:pPr marL="285750" indent="-285750">
              <a:buFont typeface="Wingdings" charset="0"/>
              <a:buChar char="à"/>
            </a:pPr>
            <a:r>
              <a:rPr lang="en-US" sz="1600" dirty="0" smtClean="0">
                <a:solidFill>
                  <a:srgbClr val="1F497D"/>
                </a:solidFill>
              </a:rPr>
              <a:t>Different abilities to predict actives from unpublished dataset</a:t>
            </a:r>
          </a:p>
          <a:p>
            <a:pPr marL="285750" indent="-285750">
              <a:buFont typeface="Wingdings" charset="0"/>
              <a:buChar char="à"/>
            </a:pPr>
            <a:r>
              <a:rPr lang="en-US" sz="1600" dirty="0" smtClean="0">
                <a:solidFill>
                  <a:srgbClr val="1F497D"/>
                </a:solidFill>
              </a:rPr>
              <a:t>Ranked, prizes awarded</a:t>
            </a:r>
          </a:p>
          <a:p>
            <a:pPr marL="285750" indent="-285750">
              <a:buFont typeface="Wingdings" charset="0"/>
              <a:buChar char="à"/>
            </a:pPr>
            <a:r>
              <a:rPr lang="en-US" sz="1600" dirty="0" smtClean="0">
                <a:solidFill>
                  <a:srgbClr val="1F497D"/>
                </a:solidFill>
              </a:rPr>
              <a:t>All submitters want to work together to refine models openly</a:t>
            </a:r>
            <a:endParaRPr lang="en-US" sz="1600" dirty="0">
              <a:solidFill>
                <a:srgbClr val="1F497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5816" y="4497194"/>
            <a:ext cx="378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hlinkClick r:id="rId3"/>
              </a:rPr>
              <a:t>https://tinyurl.com/OSM-</a:t>
            </a:r>
            <a:r>
              <a:rPr lang="en-US" dirty="0" smtClean="0">
                <a:solidFill>
                  <a:prstClr val="black"/>
                </a:solidFill>
                <a:hlinkClick r:id="rId3"/>
              </a:rPr>
              <a:t>ToDo</a:t>
            </a:r>
            <a:endParaRPr lang="en-US" dirty="0" smtClean="0">
              <a:solidFill>
                <a:prstClr val="black"/>
              </a:solidFill>
            </a:endParaRP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#538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64088" y="4083918"/>
            <a:ext cx="2232248" cy="360040"/>
          </a:xfrm>
          <a:prstGeom prst="roundRect">
            <a:avLst/>
          </a:prstGeom>
          <a:noFill/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27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55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32505" y="-20533"/>
            <a:ext cx="797791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Big Inputs Come From Big </a:t>
            </a:r>
            <a:r>
              <a:rPr lang="en-US" sz="44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Pharma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804" y="4515991"/>
            <a:ext cx="3199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hlinkClick r:id="rId2"/>
              </a:rPr>
              <a:t>https://tinyurl.com/OSM-</a:t>
            </a:r>
            <a:r>
              <a:rPr lang="en-US" dirty="0" smtClean="0">
                <a:solidFill>
                  <a:prstClr val="black"/>
                </a:solidFill>
                <a:hlinkClick r:id="rId2"/>
              </a:rPr>
              <a:t>ToDo</a:t>
            </a:r>
            <a:endParaRPr lang="en-US" dirty="0" smtClean="0">
              <a:solidFill>
                <a:prstClr val="black"/>
              </a:solidFill>
            </a:endParaRP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#513</a:t>
            </a:r>
          </a:p>
        </p:txBody>
      </p:sp>
      <p:pic>
        <p:nvPicPr>
          <p:cNvPr id="4" name="Picture 3" descr="AO Late Stage Functionalisation Results pl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660360"/>
            <a:ext cx="5184576" cy="4287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228632"/>
            <a:ext cx="2088232" cy="1991190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39585" y="3273828"/>
            <a:ext cx="222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558ED5"/>
                </a:solidFill>
              </a:rPr>
              <a:t>Scott </a:t>
            </a:r>
            <a:r>
              <a:rPr lang="en-US" i="1" dirty="0" err="1" smtClean="0">
                <a:solidFill>
                  <a:srgbClr val="558ED5"/>
                </a:solidFill>
              </a:rPr>
              <a:t>Obach</a:t>
            </a:r>
            <a:r>
              <a:rPr lang="en-US" i="1" dirty="0" smtClean="0">
                <a:solidFill>
                  <a:srgbClr val="558ED5"/>
                </a:solidFill>
              </a:rPr>
              <a:t>, Pfizer</a:t>
            </a:r>
            <a:endParaRPr lang="en-US" i="1" dirty="0">
              <a:solidFill>
                <a:srgbClr val="558ED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28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70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172160" y="-20533"/>
            <a:ext cx="669861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SNAFUs </a:t>
            </a:r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Handled in Public View</a:t>
            </a:r>
            <a:endParaRPr lang="en-US" sz="40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29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692796"/>
            <a:ext cx="4563360" cy="43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409586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Term 1: Open </a:t>
            </a:r>
            <a:r>
              <a:rPr lang="en-US" sz="4400" i="1" dirty="0" smtClean="0">
                <a:solidFill>
                  <a:srgbClr val="E46C0A"/>
                </a:solidFill>
                <a:latin typeface="Calibri"/>
              </a:rPr>
              <a:t>Access</a:t>
            </a:r>
            <a:endParaRPr lang="en-US" sz="4400" i="1" dirty="0">
              <a:solidFill>
                <a:srgbClr val="E46C0A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3477657"/>
            <a:ext cx="4680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rgbClr val="7F7F7F"/>
                </a:solidFill>
              </a:rPr>
              <a:t>https://</a:t>
            </a:r>
            <a:r>
              <a:rPr lang="en-US" sz="1000" i="1" dirty="0" err="1">
                <a:solidFill>
                  <a:srgbClr val="7F7F7F"/>
                </a:solidFill>
              </a:rPr>
              <a:t>www.nhmrc.gov.au</a:t>
            </a:r>
            <a:r>
              <a:rPr lang="en-US" sz="1000" i="1" dirty="0">
                <a:solidFill>
                  <a:srgbClr val="7F7F7F"/>
                </a:solidFill>
              </a:rPr>
              <a:t>/grants-funding/policy/</a:t>
            </a:r>
            <a:r>
              <a:rPr lang="en-US" sz="1000" i="1" dirty="0" err="1">
                <a:solidFill>
                  <a:srgbClr val="7F7F7F"/>
                </a:solidFill>
              </a:rPr>
              <a:t>nhmrc</a:t>
            </a:r>
            <a:r>
              <a:rPr lang="en-US" sz="1000" i="1" dirty="0">
                <a:solidFill>
                  <a:srgbClr val="7F7F7F"/>
                </a:solidFill>
              </a:rPr>
              <a:t>-open-access-</a:t>
            </a:r>
            <a:r>
              <a:rPr lang="en-US" sz="1000" i="1" dirty="0" smtClean="0">
                <a:solidFill>
                  <a:srgbClr val="7F7F7F"/>
                </a:solidFill>
              </a:rPr>
              <a:t>policy</a:t>
            </a:r>
            <a:endParaRPr lang="en-US" sz="1000" i="1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855" y="1113593"/>
            <a:ext cx="2807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Can read, can re-use</a:t>
            </a:r>
            <a:endParaRPr lang="en-US" sz="2400" i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60033" y="1491630"/>
            <a:ext cx="41044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“To </a:t>
            </a:r>
            <a:r>
              <a:rPr lang="en-US" sz="1400" i="1" dirty="0" err="1" smtClean="0"/>
              <a:t>maximise</a:t>
            </a:r>
            <a:r>
              <a:rPr lang="en-US" sz="1400" i="1" dirty="0" smtClean="0"/>
              <a:t> the benefits from research, publications … must be disseminated as broadly as possible to allow access by other researchers and the wider community… NHMRC therefore requires that any publication arising from NHMRC supported research </a:t>
            </a:r>
            <a:r>
              <a:rPr lang="en-US" sz="1400" i="1" dirty="0" smtClean="0">
                <a:solidFill>
                  <a:srgbClr val="F79646"/>
                </a:solidFill>
              </a:rPr>
              <a:t>must be deposited into an open access institutional repository and/or made available in another open access format</a:t>
            </a:r>
            <a:r>
              <a:rPr lang="en-US" sz="1400" i="1" dirty="0" smtClean="0"/>
              <a:t> within a twelve month period from the date of publication.”</a:t>
            </a:r>
            <a:endParaRPr lang="en-US" sz="1400" i="1" dirty="0"/>
          </a:p>
        </p:txBody>
      </p:sp>
      <p:pic>
        <p:nvPicPr>
          <p:cNvPr id="3" name="Picture 2" descr="Screen Shot 2015-10-26 at 12.2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45638"/>
            <a:ext cx="4216648" cy="17592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3477657"/>
            <a:ext cx="4896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rgbClr val="7F7F7F"/>
                </a:solidFill>
              </a:rPr>
              <a:t>http</a:t>
            </a:r>
            <a:r>
              <a:rPr lang="en-US" sz="1000" i="1" dirty="0">
                <a:solidFill>
                  <a:srgbClr val="7F7F7F"/>
                </a:solidFill>
              </a:rPr>
              <a:t>://s3.amazonaws.com/</a:t>
            </a:r>
            <a:r>
              <a:rPr lang="en-US" sz="1000" i="1" dirty="0" err="1">
                <a:solidFill>
                  <a:srgbClr val="7F7F7F"/>
                </a:solidFill>
              </a:rPr>
              <a:t>libapps</a:t>
            </a:r>
            <a:r>
              <a:rPr lang="en-US" sz="1000" i="1" dirty="0">
                <a:solidFill>
                  <a:srgbClr val="7F7F7F"/>
                </a:solidFill>
              </a:rPr>
              <a:t>/customers/1510/images/</a:t>
            </a:r>
            <a:r>
              <a:rPr lang="en-US" sz="1000" i="1" dirty="0" err="1">
                <a:solidFill>
                  <a:srgbClr val="7F7F7F"/>
                </a:solidFill>
              </a:rPr>
              <a:t>ieee_infographic.jpg</a:t>
            </a:r>
            <a:endParaRPr lang="en-US" sz="1000" i="1" dirty="0">
              <a:solidFill>
                <a:srgbClr val="7F7F7F"/>
              </a:solidFill>
            </a:endParaRPr>
          </a:p>
        </p:txBody>
      </p:sp>
      <p:pic>
        <p:nvPicPr>
          <p:cNvPr id="4" name="Picture 3" descr="Screen Shot 2015-10-27 at 10.16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795886"/>
            <a:ext cx="7200800" cy="6602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1600" y="4587974"/>
            <a:ext cx="7128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rgbClr val="7F7F7F"/>
                </a:solidFill>
              </a:rPr>
              <a:t>Industry Access to the Literature, Stewart Lyman, Nature Biotech 2011, 29, 571–572. </a:t>
            </a:r>
            <a:r>
              <a:rPr lang="en-US" sz="1000" i="1" dirty="0" err="1" smtClean="0">
                <a:solidFill>
                  <a:srgbClr val="7F7F7F"/>
                </a:solidFill>
              </a:rPr>
              <a:t>doi</a:t>
            </a:r>
            <a:r>
              <a:rPr lang="en-US" sz="1000" i="1" dirty="0" smtClean="0">
                <a:solidFill>
                  <a:srgbClr val="7F7F7F"/>
                </a:solidFill>
              </a:rPr>
              <a:t>: 10.1038/nbt.1909</a:t>
            </a:r>
          </a:p>
          <a:p>
            <a:pPr algn="ctr"/>
            <a:endParaRPr lang="en-US" sz="1000" i="1" dirty="0">
              <a:solidFill>
                <a:srgbClr val="7F7F7F"/>
              </a:solidFill>
            </a:endParaRPr>
          </a:p>
          <a:p>
            <a:pPr algn="ctr"/>
            <a:r>
              <a:rPr lang="en-US" sz="1000" i="1" dirty="0">
                <a:solidFill>
                  <a:srgbClr val="7F7F7F"/>
                </a:solidFill>
              </a:rPr>
              <a:t>See also http://</a:t>
            </a:r>
            <a:r>
              <a:rPr lang="en-US" sz="1000" i="1" dirty="0" err="1">
                <a:solidFill>
                  <a:srgbClr val="7F7F7F"/>
                </a:solidFill>
              </a:rPr>
              <a:t>aoasg.org.au</a:t>
            </a:r>
            <a:r>
              <a:rPr lang="en-US" sz="1000" i="1" dirty="0">
                <a:solidFill>
                  <a:srgbClr val="7F7F7F"/>
                </a:solidFill>
              </a:rPr>
              <a:t>/2015/08/07/aoasg-response-to-australian-government-paper-vision-for-a-science-nation/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46416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457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902511" y="87474"/>
            <a:ext cx="72378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Input. Vito </a:t>
            </a:r>
            <a:r>
              <a:rPr lang="en-US" sz="40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Spadavecchio</a:t>
            </a:r>
            <a:endParaRPr lang="en-US" sz="40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2787774"/>
            <a:ext cx="66479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Vito knows the </a:t>
            </a:r>
            <a:r>
              <a:rPr lang="en-US" sz="1600" i="1" dirty="0" smtClean="0">
                <a:solidFill>
                  <a:schemeClr val="bg1"/>
                </a:solidFill>
              </a:rPr>
              <a:t>inputs are needed</a:t>
            </a:r>
            <a:r>
              <a:rPr lang="en-US" sz="1600" dirty="0" smtClean="0">
                <a:solidFill>
                  <a:schemeClr val="bg1"/>
                </a:solidFill>
              </a:rPr>
              <a:t>, now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They can </a:t>
            </a:r>
            <a:r>
              <a:rPr lang="en-US" sz="1600" i="1" dirty="0" smtClean="0">
                <a:solidFill>
                  <a:schemeClr val="bg1"/>
                </a:solidFill>
              </a:rPr>
              <a:t>change the direction of the project </a:t>
            </a:r>
            <a:r>
              <a:rPr lang="en-US" sz="1600" dirty="0" smtClean="0">
                <a:solidFill>
                  <a:schemeClr val="bg1"/>
                </a:solidFill>
              </a:rPr>
              <a:t>and may be acted upon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They are accompanied by </a:t>
            </a:r>
            <a:r>
              <a:rPr lang="en-US" sz="1600" i="1" dirty="0" smtClean="0">
                <a:solidFill>
                  <a:schemeClr val="bg1"/>
                </a:solidFill>
              </a:rPr>
              <a:t>full details </a:t>
            </a:r>
            <a:r>
              <a:rPr lang="en-US" sz="1600" dirty="0" smtClean="0">
                <a:solidFill>
                  <a:schemeClr val="bg1"/>
                </a:solidFill>
              </a:rPr>
              <a:t>of methods used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They are </a:t>
            </a:r>
            <a:r>
              <a:rPr lang="en-US" sz="1600" i="1" dirty="0" smtClean="0">
                <a:solidFill>
                  <a:schemeClr val="bg1"/>
                </a:solidFill>
              </a:rPr>
              <a:t>provided freely</a:t>
            </a:r>
            <a:r>
              <a:rPr lang="en-US" sz="1600" dirty="0" smtClean="0">
                <a:solidFill>
                  <a:schemeClr val="bg1"/>
                </a:solidFill>
              </a:rPr>
              <a:t>, without complex contractual negotiations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They </a:t>
            </a:r>
            <a:r>
              <a:rPr lang="en-US" sz="1600" dirty="0">
                <a:solidFill>
                  <a:schemeClr val="bg1"/>
                </a:solidFill>
              </a:rPr>
              <a:t>are </a:t>
            </a:r>
            <a:r>
              <a:rPr lang="en-US" sz="1600" dirty="0" smtClean="0">
                <a:solidFill>
                  <a:schemeClr val="bg1"/>
                </a:solidFill>
              </a:rPr>
              <a:t>good, and are </a:t>
            </a:r>
            <a:r>
              <a:rPr lang="en-US" sz="1600" i="1" dirty="0" smtClean="0">
                <a:solidFill>
                  <a:schemeClr val="bg1"/>
                </a:solidFill>
              </a:rPr>
              <a:t>immediately valued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Vito works in the private sector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Vito can walk away tomorrow if he </a:t>
            </a:r>
            <a:r>
              <a:rPr lang="en-US" sz="1600" dirty="0" smtClean="0">
                <a:solidFill>
                  <a:schemeClr val="bg1"/>
                </a:solidFill>
              </a:rPr>
              <a:t>wishes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Efficient from point of view of funding agencies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04" y="885621"/>
            <a:ext cx="5148064" cy="1902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7387" y="4826704"/>
            <a:ext cx="6388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</a:rPr>
              <a:t>https</a:t>
            </a:r>
            <a:r>
              <a:rPr lang="en-US" sz="1600" dirty="0">
                <a:solidFill>
                  <a:srgbClr val="7F7F7F"/>
                </a:solidFill>
              </a:rPr>
              <a:t>://</a:t>
            </a:r>
            <a:r>
              <a:rPr lang="en-US" sz="1600" dirty="0" err="1">
                <a:solidFill>
                  <a:srgbClr val="7F7F7F"/>
                </a:solidFill>
              </a:rPr>
              <a:t>github.com</a:t>
            </a:r>
            <a:r>
              <a:rPr lang="en-US" sz="1600" dirty="0">
                <a:solidFill>
                  <a:srgbClr val="7F7F7F"/>
                </a:solidFill>
              </a:rPr>
              <a:t>/</a:t>
            </a:r>
            <a:r>
              <a:rPr lang="en-US" sz="1600" dirty="0" err="1">
                <a:solidFill>
                  <a:srgbClr val="7F7F7F"/>
                </a:solidFill>
              </a:rPr>
              <a:t>OpenSourceMalaria</a:t>
            </a:r>
            <a:r>
              <a:rPr lang="en-US" sz="1600" dirty="0">
                <a:solidFill>
                  <a:srgbClr val="7F7F7F"/>
                </a:solidFill>
              </a:rPr>
              <a:t>/</a:t>
            </a:r>
            <a:r>
              <a:rPr lang="en-US" sz="1600" dirty="0" err="1">
                <a:solidFill>
                  <a:srgbClr val="7F7F7F"/>
                </a:solidFill>
              </a:rPr>
              <a:t>OSM_To_Do_List</a:t>
            </a:r>
            <a:r>
              <a:rPr lang="en-US" sz="1600" dirty="0">
                <a:solidFill>
                  <a:srgbClr val="7F7F7F"/>
                </a:solidFill>
              </a:rPr>
              <a:t>/issues/503</a:t>
            </a:r>
          </a:p>
        </p:txBody>
      </p:sp>
      <p:pic>
        <p:nvPicPr>
          <p:cNvPr id="7" name="Picture 6" descr="OSM-S-106 vs A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30" y="771550"/>
            <a:ext cx="1995002" cy="22682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653633" y="1563048"/>
            <a:ext cx="20356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7F7F7F"/>
                </a:solidFill>
              </a:rPr>
              <a:t>Docked with pCLK1</a:t>
            </a:r>
          </a:p>
          <a:p>
            <a:pPr algn="ctr"/>
            <a:r>
              <a:rPr lang="en-US" sz="1600" i="1" dirty="0" smtClean="0">
                <a:solidFill>
                  <a:srgbClr val="7F7F7F"/>
                </a:solidFill>
              </a:rPr>
              <a:t>June 3</a:t>
            </a:r>
            <a:r>
              <a:rPr lang="en-US" sz="1600" i="1" baseline="30000" dirty="0" smtClean="0">
                <a:solidFill>
                  <a:srgbClr val="7F7F7F"/>
                </a:solidFill>
              </a:rPr>
              <a:t>rd</a:t>
            </a:r>
            <a:r>
              <a:rPr lang="en-US" sz="1600" i="1" dirty="0" smtClean="0">
                <a:solidFill>
                  <a:srgbClr val="7F7F7F"/>
                </a:solidFill>
              </a:rPr>
              <a:t> 2017</a:t>
            </a:r>
            <a:endParaRPr lang="en-US" sz="1600" i="1" dirty="0">
              <a:solidFill>
                <a:srgbClr val="7F7F7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30/58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8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2411760" y="0"/>
            <a:ext cx="6695080" cy="51361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defRPr sz="2300"/>
            </a:pPr>
            <a:endParaRPr sz="1213" dirty="0"/>
          </a:p>
        </p:txBody>
      </p:sp>
      <p:sp>
        <p:nvSpPr>
          <p:cNvPr id="241" name="Shape 241"/>
          <p:cNvSpPr/>
          <p:nvPr/>
        </p:nvSpPr>
        <p:spPr>
          <a:xfrm>
            <a:off x="2447606" y="2039280"/>
            <a:ext cx="6697061" cy="462202"/>
          </a:xfrm>
          <a:prstGeom prst="rect">
            <a:avLst/>
          </a:prstGeom>
          <a:solidFill>
            <a:srgbClr val="106B1B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42" name="Shape 242"/>
          <p:cNvSpPr/>
          <p:nvPr/>
        </p:nvSpPr>
        <p:spPr>
          <a:xfrm>
            <a:off x="2484948" y="2129775"/>
            <a:ext cx="728964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Nov ’12</a:t>
            </a:r>
          </a:p>
        </p:txBody>
      </p:sp>
      <p:sp>
        <p:nvSpPr>
          <p:cNvPr id="243" name="Shape 243"/>
          <p:cNvSpPr/>
          <p:nvPr/>
        </p:nvSpPr>
        <p:spPr>
          <a:xfrm>
            <a:off x="3347078" y="2129775"/>
            <a:ext cx="696904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Apr ‘13</a:t>
            </a:r>
          </a:p>
        </p:txBody>
      </p:sp>
      <p:sp>
        <p:nvSpPr>
          <p:cNvPr id="244" name="Shape 244"/>
          <p:cNvSpPr/>
          <p:nvPr/>
        </p:nvSpPr>
        <p:spPr>
          <a:xfrm>
            <a:off x="5033669" y="2129775"/>
            <a:ext cx="708124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Feb ‘15</a:t>
            </a:r>
          </a:p>
        </p:txBody>
      </p:sp>
      <p:sp>
        <p:nvSpPr>
          <p:cNvPr id="245" name="Shape 245"/>
          <p:cNvSpPr/>
          <p:nvPr/>
        </p:nvSpPr>
        <p:spPr>
          <a:xfrm>
            <a:off x="5890188" y="2129775"/>
            <a:ext cx="687286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Oct ‘15</a:t>
            </a:r>
          </a:p>
        </p:txBody>
      </p:sp>
      <p:sp>
        <p:nvSpPr>
          <p:cNvPr id="246" name="Shape 246"/>
          <p:cNvSpPr/>
          <p:nvPr/>
        </p:nvSpPr>
        <p:spPr>
          <a:xfrm>
            <a:off x="6725871" y="2129775"/>
            <a:ext cx="708125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Mar ‘16</a:t>
            </a:r>
          </a:p>
        </p:txBody>
      </p:sp>
      <p:sp>
        <p:nvSpPr>
          <p:cNvPr id="247" name="Shape 247"/>
          <p:cNvSpPr/>
          <p:nvPr/>
        </p:nvSpPr>
        <p:spPr>
          <a:xfrm>
            <a:off x="7571970" y="2129775"/>
            <a:ext cx="708125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Jun ‘16</a:t>
            </a:r>
          </a:p>
        </p:txBody>
      </p:sp>
      <p:sp>
        <p:nvSpPr>
          <p:cNvPr id="248" name="Shape 248"/>
          <p:cNvSpPr/>
          <p:nvPr/>
        </p:nvSpPr>
        <p:spPr>
          <a:xfrm>
            <a:off x="8430583" y="2129775"/>
            <a:ext cx="683101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 anchor="ctr">
            <a:spAutoFit/>
          </a:bodyPr>
          <a:lstStyle>
            <a:lvl1pPr algn="l"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’</a:t>
            </a:r>
            <a:r>
              <a:rPr sz="1476" b="1" dirty="0" smtClean="0">
                <a:solidFill>
                  <a:schemeClr val="bg1"/>
                </a:solidFill>
              </a:rPr>
              <a:t>1</a:t>
            </a:r>
            <a:r>
              <a:rPr lang="en-US" sz="1476" b="1" dirty="0" smtClean="0">
                <a:solidFill>
                  <a:schemeClr val="bg1"/>
                </a:solidFill>
              </a:rPr>
              <a:t>8</a:t>
            </a:r>
            <a:r>
              <a:rPr sz="1476" b="1" dirty="0" smtClean="0">
                <a:solidFill>
                  <a:schemeClr val="bg1"/>
                </a:solidFill>
              </a:rPr>
              <a:t> </a:t>
            </a:r>
            <a:r>
              <a:rPr sz="1476" b="1" dirty="0">
                <a:solidFill>
                  <a:schemeClr val="bg1"/>
                </a:solidFill>
              </a:rPr>
              <a:t>–     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2956583" y="1098396"/>
            <a:ext cx="1" cy="803648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0" name="Shape 250"/>
          <p:cNvSpPr/>
          <p:nvPr/>
        </p:nvSpPr>
        <p:spPr>
          <a:xfrm flipV="1">
            <a:off x="3695530" y="2638719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1" name="Shape 251"/>
          <p:cNvSpPr/>
          <p:nvPr/>
        </p:nvSpPr>
        <p:spPr>
          <a:xfrm flipV="1">
            <a:off x="4541630" y="1627463"/>
            <a:ext cx="1" cy="2745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2" name="Shape 252"/>
          <p:cNvSpPr/>
          <p:nvPr/>
        </p:nvSpPr>
        <p:spPr>
          <a:xfrm flipV="1">
            <a:off x="5387731" y="2638719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3" name="Shape 253"/>
          <p:cNvSpPr/>
          <p:nvPr/>
        </p:nvSpPr>
        <p:spPr>
          <a:xfrm flipV="1">
            <a:off x="6233831" y="1098396"/>
            <a:ext cx="1" cy="803648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4" name="Shape 254"/>
          <p:cNvSpPr/>
          <p:nvPr/>
        </p:nvSpPr>
        <p:spPr>
          <a:xfrm>
            <a:off x="4177148" y="2129775"/>
            <a:ext cx="728964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Nov ‘14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8651586" y="2638719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256" name="pasted-image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5" y="3579605"/>
            <a:ext cx="1029434" cy="1029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18" y="462949"/>
            <a:ext cx="1635284" cy="457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92" y="846265"/>
            <a:ext cx="1402278" cy="64396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 flipV="1">
            <a:off x="8050890" y="1627463"/>
            <a:ext cx="1" cy="2745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61" name="Shape 261"/>
          <p:cNvSpPr/>
          <p:nvPr/>
        </p:nvSpPr>
        <p:spPr>
          <a:xfrm flipV="1">
            <a:off x="7079932" y="2638719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262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4" y="3760264"/>
            <a:ext cx="1539375" cy="668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tif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06" y="157511"/>
            <a:ext cx="798154" cy="803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ti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25" y="3772405"/>
            <a:ext cx="1303009" cy="607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tif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27" y="477242"/>
            <a:ext cx="766814" cy="766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tif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418" y="3876263"/>
            <a:ext cx="975808" cy="95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tif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14" y="93835"/>
            <a:ext cx="547039" cy="547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tif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466" y="1082076"/>
            <a:ext cx="686342" cy="60797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30"/>
          <p:cNvSpPr txBox="1"/>
          <p:nvPr/>
        </p:nvSpPr>
        <p:spPr>
          <a:xfrm>
            <a:off x="0" y="1275606"/>
            <a:ext cx="2411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Highly amenable to </a:t>
            </a:r>
          </a:p>
          <a:p>
            <a:pPr algn="ctr"/>
            <a:r>
              <a:rPr lang="en-US" sz="2400" b="1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Crowdsourced</a:t>
            </a:r>
            <a:r>
              <a:rPr lang="en-US" sz="2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, Open Educational Initiatives</a:t>
            </a:r>
            <a:endParaRPr lang="en-US" sz="2400" b="1" i="1" dirty="0">
              <a:solidFill>
                <a:schemeClr val="accent6">
                  <a:lumMod val="60000"/>
                  <a:lumOff val="40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31/58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180917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8" y="0"/>
            <a:ext cx="9149718" cy="5143500"/>
          </a:xfrm>
          <a:prstGeom prst="rect">
            <a:avLst/>
          </a:prstGeom>
        </p:spPr>
      </p:pic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554711" y="-92545"/>
            <a:ext cx="403472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“Breaking Good”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3" name="Picture 2" descr="Screen Shot 2017-05-03 at 12.24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" y="889279"/>
            <a:ext cx="4999222" cy="890384"/>
          </a:xfrm>
          <a:prstGeom prst="rect">
            <a:avLst/>
          </a:prstGeom>
        </p:spPr>
      </p:pic>
      <p:pic>
        <p:nvPicPr>
          <p:cNvPr id="6" name="Picture 5" descr="Screen Shot 2017-05-03 at 12.24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" y="1779664"/>
            <a:ext cx="5327299" cy="28803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074" y="699544"/>
            <a:ext cx="4155926" cy="4155926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  <p:sp>
        <p:nvSpPr>
          <p:cNvPr id="9" name="TextBox 8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32/58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3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675772" y="23"/>
            <a:ext cx="578315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Current sub-100 </a:t>
            </a:r>
            <a:r>
              <a:rPr lang="en-US" sz="44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nM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 hits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33/58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8100392" cy="427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1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178950" y="23"/>
            <a:ext cx="677681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Most Recent </a:t>
            </a:r>
            <a:r>
              <a:rPr lang="en-US" sz="32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Physchem</a:t>
            </a:r>
            <a:r>
              <a:rPr lang="en-US" sz="32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/Clearance Data</a:t>
            </a:r>
            <a:endParaRPr lang="en-US" sz="32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34/58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4" y="555526"/>
            <a:ext cx="5950762" cy="4507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491630"/>
            <a:ext cx="1944900" cy="2218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2320" y="3795886"/>
            <a:ext cx="986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4080"/>
                </a:solidFill>
              </a:rPr>
              <a:t>Series 3</a:t>
            </a:r>
            <a:endParaRPr lang="en-US" sz="1600" i="1" dirty="0">
              <a:solidFill>
                <a:srgbClr val="004080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395536" y="2211710"/>
            <a:ext cx="1080120" cy="360040"/>
          </a:xfrm>
          <a:prstGeom prst="frame">
            <a:avLst>
              <a:gd name="adj1" fmla="val 7196"/>
            </a:avLst>
          </a:prstGeom>
          <a:solidFill>
            <a:schemeClr val="accent1">
              <a:alpha val="4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4932040" y="2283718"/>
            <a:ext cx="1080120" cy="360040"/>
          </a:xfrm>
          <a:prstGeom prst="frame">
            <a:avLst>
              <a:gd name="adj1" fmla="val 7196"/>
            </a:avLst>
          </a:prstGeom>
          <a:solidFill>
            <a:schemeClr val="accent1">
              <a:alpha val="4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95536" y="4587974"/>
            <a:ext cx="1080120" cy="360040"/>
          </a:xfrm>
          <a:prstGeom prst="frame">
            <a:avLst>
              <a:gd name="adj1" fmla="val 7196"/>
            </a:avLst>
          </a:prstGeom>
          <a:solidFill>
            <a:schemeClr val="accent1">
              <a:alpha val="4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1907704" y="4515966"/>
            <a:ext cx="1080120" cy="360040"/>
          </a:xfrm>
          <a:prstGeom prst="frame">
            <a:avLst>
              <a:gd name="adj1" fmla="val 7196"/>
            </a:avLst>
          </a:prstGeom>
          <a:solidFill>
            <a:schemeClr val="accent1">
              <a:alpha val="4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6876256" y="2643758"/>
            <a:ext cx="1872208" cy="864096"/>
          </a:xfrm>
          <a:prstGeom prst="frame">
            <a:avLst>
              <a:gd name="adj1" fmla="val 7196"/>
            </a:avLst>
          </a:prstGeom>
          <a:solidFill>
            <a:schemeClr val="accent1">
              <a:alpha val="4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596016" y="23"/>
            <a:ext cx="59426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Currently in OSM-Sydney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1" y="987574"/>
            <a:ext cx="936104" cy="93610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8" name="Picture 7" descr="Screen Shot 2018-02-27 at 9.59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88" y="3147814"/>
            <a:ext cx="928367" cy="93610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6" name="Picture 15" descr="Screen Shot 2018-02-27 at 9.52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8" y="987574"/>
            <a:ext cx="997287" cy="93610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7" name="Picture 16" descr="Screen Shot 2018-02-27 at 9.5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" y="3147815"/>
            <a:ext cx="1080625" cy="936103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9" name="Picture 18" descr="Currently in the Open La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99542"/>
            <a:ext cx="6912768" cy="41485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35/58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313" y="1995686"/>
            <a:ext cx="1052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David Smith</a:t>
            </a:r>
            <a:endParaRPr lang="en-US" sz="12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0" y="4155926"/>
            <a:ext cx="696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Ed </a:t>
            </a:r>
            <a:r>
              <a:rPr lang="en-US" sz="1200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Tse</a:t>
            </a:r>
            <a:endParaRPr lang="en-US" sz="12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56376" y="2006719"/>
            <a:ext cx="1086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Marat </a:t>
            </a:r>
            <a:r>
              <a:rPr lang="en-US" sz="1200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Korsik</a:t>
            </a:r>
            <a:endParaRPr lang="en-US" sz="12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28384" y="4155926"/>
            <a:ext cx="1061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Tha</a:t>
            </a:r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sz="1200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hebhe</a:t>
            </a:r>
            <a:endParaRPr lang="en-US" sz="12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0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412240" y="23"/>
            <a:ext cx="631021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Current Target and Status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36/58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07" y="699541"/>
            <a:ext cx="4712741" cy="43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3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427069" y="-20538"/>
            <a:ext cx="42900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Calibri"/>
              </a:rPr>
              <a:t>Trust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Calibri"/>
              </a:rPr>
              <a:t>a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Calibri"/>
              </a:rPr>
              <a:t>s Transparency</a:t>
            </a:r>
            <a:endParaRPr lang="en-US" sz="36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948014"/>
            <a:ext cx="9119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commons.wikimedia.org</a:t>
            </a:r>
            <a:r>
              <a:rPr lang="en-US" sz="800" dirty="0"/>
              <a:t>/wiki/File:HK_TST_Chung_King_%E6%B4%BB%E6%96%B9%E5%95%86%E5%A0%B4_Woodhouse_Japanese_restaurant_Jika_Udon_open_kitchen_window.JPG</a:t>
            </a:r>
          </a:p>
        </p:txBody>
      </p:sp>
      <p:pic>
        <p:nvPicPr>
          <p:cNvPr id="4" name="Picture 3" descr="Kitch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7534"/>
            <a:ext cx="7560840" cy="42529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37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968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11573" y="4702396"/>
            <a:ext cx="7920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7F7F7F"/>
                </a:solidFill>
              </a:rPr>
              <a:t>https://</a:t>
            </a:r>
            <a:r>
              <a:rPr lang="en-US" sz="1200" i="1" dirty="0" err="1">
                <a:solidFill>
                  <a:srgbClr val="7F7F7F"/>
                </a:solidFill>
              </a:rPr>
              <a:t>upload.wikimedia.org</a:t>
            </a:r>
            <a:r>
              <a:rPr lang="en-US" sz="1200" i="1" dirty="0">
                <a:solidFill>
                  <a:srgbClr val="7F7F7F"/>
                </a:solidFill>
              </a:rPr>
              <a:t>/</a:t>
            </a:r>
            <a:r>
              <a:rPr lang="en-US" sz="1200" i="1" dirty="0" err="1">
                <a:solidFill>
                  <a:srgbClr val="7F7F7F"/>
                </a:solidFill>
              </a:rPr>
              <a:t>wikipedia</a:t>
            </a:r>
            <a:r>
              <a:rPr lang="en-US" sz="1200" i="1" dirty="0">
                <a:solidFill>
                  <a:srgbClr val="7F7F7F"/>
                </a:solidFill>
              </a:rPr>
              <a:t>/commons/3/39/</a:t>
            </a:r>
            <a:r>
              <a:rPr lang="en-US" sz="1200" i="1" dirty="0" err="1">
                <a:solidFill>
                  <a:srgbClr val="7F7F7F"/>
                </a:solidFill>
              </a:rPr>
              <a:t>MITO_Orchestra_Sinfonica_RAI.jpg</a:t>
            </a:r>
            <a:endParaRPr lang="en-US" sz="1200" i="1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699543"/>
            <a:ext cx="6048672" cy="4032448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958421" y="-20538"/>
            <a:ext cx="52273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err="1" smtClean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Calibri"/>
              </a:rPr>
              <a:t>Spectatorism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Calibri"/>
              </a:rPr>
              <a:t>, engagement</a:t>
            </a:r>
            <a:endParaRPr lang="en-US" sz="36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38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763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009408" y="104485"/>
            <a:ext cx="512549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Next Targets for OSM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41" y="1005610"/>
            <a:ext cx="8496943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Specific</a:t>
            </a:r>
          </a:p>
          <a:p>
            <a:pPr algn="ctr"/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Scientific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Series into Preclinical Trials</a:t>
            </a:r>
          </a:p>
          <a:p>
            <a:pPr algn="ctr"/>
            <a:r>
              <a:rPr lang="en-US" sz="2400" i="1" dirty="0" smtClean="0">
                <a:solidFill>
                  <a:srgbClr val="376092"/>
                </a:solidFill>
              </a:rPr>
              <a:t>Community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More official industry </a:t>
            </a:r>
            <a:r>
              <a:rPr lang="en-US" sz="24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pro bono</a:t>
            </a:r>
            <a:endParaRPr lang="en-US" sz="2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400" i="1" dirty="0" smtClean="0">
                <a:solidFill>
                  <a:srgbClr val="376092"/>
                </a:solidFill>
              </a:rPr>
              <a:t>Crowd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Federated/franchised student projects in synthesis</a:t>
            </a:r>
          </a:p>
          <a:p>
            <a:pPr algn="ctr"/>
            <a:r>
              <a:rPr lang="en-US" sz="2400" i="1" dirty="0" smtClean="0">
                <a:solidFill>
                  <a:srgbClr val="376092"/>
                </a:solidFill>
              </a:rPr>
              <a:t>Content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2400" dirty="0" smtClean="0">
                <a:solidFill>
                  <a:srgbClr val="FF0000"/>
                </a:solidFill>
              </a:rPr>
              <a:t>Community-contributed “parked” or “static” series</a:t>
            </a:r>
          </a:p>
          <a:p>
            <a:pPr algn="ctr"/>
            <a:r>
              <a:rPr lang="en-US" sz="2400" i="1" dirty="0" smtClean="0">
                <a:solidFill>
                  <a:srgbClr val="376092"/>
                </a:solidFill>
              </a:rPr>
              <a:t>Platform</a:t>
            </a:r>
            <a:r>
              <a:rPr lang="en-US" sz="24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many technical things</a:t>
            </a:r>
            <a:endParaRPr lang="en-US" sz="24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2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Broader Investments</a:t>
            </a:r>
            <a:endParaRPr lang="en-US" sz="2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ctr">
              <a:buAutoNum type="alphaUcParenR"/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Regulatory Superstructure</a:t>
            </a:r>
          </a:p>
          <a:p>
            <a:pPr marL="342900" indent="-342900" algn="ctr">
              <a:buAutoNum type="alphaUcParenR"/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Other Disease-specific Projects</a:t>
            </a:r>
          </a:p>
          <a:p>
            <a:pPr marL="342900" indent="-342900" algn="ctr">
              <a:buAutoNum type="alphaUcParenR"/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Scalable </a:t>
            </a: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rowd </a:t>
            </a: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anagement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39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1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505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Term 2: Open </a:t>
            </a:r>
            <a:r>
              <a:rPr lang="en-US" sz="4400" i="1" dirty="0" smtClean="0">
                <a:solidFill>
                  <a:srgbClr val="E46C0A"/>
                </a:solidFill>
                <a:latin typeface="Calibri"/>
              </a:rPr>
              <a:t>Data</a:t>
            </a:r>
            <a:endParaRPr lang="en-US" sz="4400" i="1" dirty="0">
              <a:solidFill>
                <a:srgbClr val="E46C0A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983375"/>
            <a:ext cx="2272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Power of </a:t>
            </a:r>
            <a:r>
              <a:rPr lang="en-US" sz="2400" i="1" dirty="0" smtClean="0">
                <a:solidFill>
                  <a:schemeClr val="accent6"/>
                </a:solidFill>
                <a:latin typeface="+mj-lt"/>
              </a:rPr>
              <a:t>Re-use</a:t>
            </a:r>
            <a:endParaRPr lang="en-US" sz="2400" i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347614"/>
            <a:ext cx="82089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</a:t>
            </a:r>
            <a:r>
              <a:rPr lang="en-US" sz="1600" i="1" dirty="0" smtClean="0"/>
              <a:t>he </a:t>
            </a:r>
            <a:r>
              <a:rPr lang="en-US" sz="1600" i="1" dirty="0"/>
              <a:t>Human Genome Project cost approximately $4bn, but the release of the data into the public domain created hundreds of billions in downstream scientific activity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7" y="1869684"/>
            <a:ext cx="7920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</a:schemeClr>
                </a:solidFill>
              </a:rPr>
              <a:t>Economic Impact of the Human Genome Project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, Battelle Technology Partnership Practice, 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2011 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 descr="Screen Shot 2015-10-26 at 12.01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04" y="2157704"/>
            <a:ext cx="3869736" cy="19982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2211721"/>
            <a:ext cx="445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Papers from Hubble</a:t>
            </a:r>
          </a:p>
          <a:p>
            <a:pPr algn="ctr"/>
            <a:r>
              <a:rPr lang="en-US" sz="1600" i="1" dirty="0" smtClean="0"/>
              <a:t>Papers published by acquirers of data &lt; papers published by users of the data</a:t>
            </a:r>
            <a:endParaRPr lang="en-US" sz="16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2913800"/>
            <a:ext cx="43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7F7F7F"/>
                </a:solidFill>
              </a:rPr>
              <a:t>http://</a:t>
            </a:r>
            <a:r>
              <a:rPr lang="en-US" sz="1200" i="1" dirty="0" err="1">
                <a:solidFill>
                  <a:srgbClr val="7F7F7F"/>
                </a:solidFill>
              </a:rPr>
              <a:t>archive.stsci.edu</a:t>
            </a:r>
            <a:r>
              <a:rPr lang="en-US" sz="1200" i="1" dirty="0">
                <a:solidFill>
                  <a:srgbClr val="7F7F7F"/>
                </a:solidFill>
              </a:rPr>
              <a:t>/</a:t>
            </a:r>
            <a:r>
              <a:rPr lang="en-US" sz="1200" i="1" dirty="0" err="1">
                <a:solidFill>
                  <a:srgbClr val="7F7F7F"/>
                </a:solidFill>
              </a:rPr>
              <a:t>hst</a:t>
            </a:r>
            <a:r>
              <a:rPr lang="en-US" sz="1200" i="1" dirty="0">
                <a:solidFill>
                  <a:srgbClr val="7F7F7F"/>
                </a:solidFill>
              </a:rPr>
              <a:t>/bibliography/</a:t>
            </a:r>
            <a:r>
              <a:rPr lang="en-US" sz="1200" i="1" dirty="0" err="1" smtClean="0">
                <a:solidFill>
                  <a:srgbClr val="7F7F7F"/>
                </a:solidFill>
              </a:rPr>
              <a:t>pubstat.html</a:t>
            </a:r>
            <a:r>
              <a:rPr lang="en-US" sz="1200" i="1" dirty="0">
                <a:solidFill>
                  <a:srgbClr val="7F7F7F"/>
                </a:solidFill>
              </a:rPr>
              <a:t>; http://</a:t>
            </a:r>
            <a:r>
              <a:rPr lang="en-US" sz="1200" i="1" dirty="0" err="1">
                <a:solidFill>
                  <a:srgbClr val="7F7F7F"/>
                </a:solidFill>
              </a:rPr>
              <a:t>archive.stsci.edu</a:t>
            </a:r>
            <a:r>
              <a:rPr lang="en-US" sz="1200" i="1" dirty="0">
                <a:solidFill>
                  <a:srgbClr val="7F7F7F"/>
                </a:solidFill>
              </a:rPr>
              <a:t>/</a:t>
            </a:r>
            <a:r>
              <a:rPr lang="en-US" sz="1200" i="1" dirty="0" err="1">
                <a:solidFill>
                  <a:srgbClr val="7F7F7F"/>
                </a:solidFill>
              </a:rPr>
              <a:t>hst</a:t>
            </a:r>
            <a:r>
              <a:rPr lang="en-US" sz="1200" i="1" dirty="0">
                <a:solidFill>
                  <a:srgbClr val="7F7F7F"/>
                </a:solidFill>
              </a:rPr>
              <a:t>/bibliography/</a:t>
            </a:r>
            <a:r>
              <a:rPr lang="en-US" sz="1200" i="1" dirty="0" err="1" smtClean="0">
                <a:solidFill>
                  <a:srgbClr val="7F7F7F"/>
                </a:solidFill>
              </a:rPr>
              <a:t>basic_methodology.html</a:t>
            </a:r>
            <a:r>
              <a:rPr lang="en-US" sz="1200" i="1" dirty="0" smtClean="0">
                <a:solidFill>
                  <a:srgbClr val="7F7F7F"/>
                </a:solidFill>
              </a:rPr>
              <a:t>; Thank you Andrew </a:t>
            </a:r>
            <a:r>
              <a:rPr lang="en-US" sz="1200" i="1" dirty="0" err="1" smtClean="0">
                <a:solidFill>
                  <a:srgbClr val="7F7F7F"/>
                </a:solidFill>
              </a:rPr>
              <a:t>Treloar</a:t>
            </a:r>
            <a:r>
              <a:rPr lang="en-US" sz="1200" i="1" dirty="0" smtClean="0">
                <a:solidFill>
                  <a:srgbClr val="7F7F7F"/>
                </a:solidFill>
              </a:rPr>
              <a:t>, ANDS</a:t>
            </a:r>
          </a:p>
          <a:p>
            <a:pPr algn="ctr"/>
            <a:r>
              <a:rPr lang="en-US" sz="1200" dirty="0" smtClean="0">
                <a:solidFill>
                  <a:srgbClr val="7F7F7F"/>
                </a:solidFill>
              </a:rPr>
              <a:t>And</a:t>
            </a:r>
          </a:p>
          <a:p>
            <a:pPr algn="ctr"/>
            <a:r>
              <a:rPr lang="en-US" sz="1200" i="1" dirty="0" err="1">
                <a:solidFill>
                  <a:srgbClr val="7F7F7F"/>
                </a:solidFill>
              </a:rPr>
              <a:t>Piwowar</a:t>
            </a:r>
            <a:r>
              <a:rPr lang="en-US" sz="1200" i="1" dirty="0">
                <a:solidFill>
                  <a:srgbClr val="7F7F7F"/>
                </a:solidFill>
              </a:rPr>
              <a:t> HA, Vision TJ. (2013) Data reuse and the open data citation advantage. </a:t>
            </a:r>
            <a:r>
              <a:rPr lang="en-US" sz="1200" i="1" dirty="0" err="1">
                <a:solidFill>
                  <a:srgbClr val="7F7F7F"/>
                </a:solidFill>
              </a:rPr>
              <a:t>PeerJ</a:t>
            </a:r>
            <a:r>
              <a:rPr lang="en-US" sz="1200" i="1" dirty="0">
                <a:solidFill>
                  <a:srgbClr val="7F7F7F"/>
                </a:solidFill>
              </a:rPr>
              <a:t> 1:e175 https://</a:t>
            </a:r>
            <a:r>
              <a:rPr lang="en-US" sz="1200" i="1" dirty="0" err="1">
                <a:solidFill>
                  <a:srgbClr val="7F7F7F"/>
                </a:solidFill>
              </a:rPr>
              <a:t>dx.doi.org</a:t>
            </a:r>
            <a:r>
              <a:rPr lang="en-US" sz="1200" i="1" dirty="0">
                <a:solidFill>
                  <a:srgbClr val="7F7F7F"/>
                </a:solidFill>
              </a:rPr>
              <a:t>/10.7717/peerj.175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1573" y="4659993"/>
            <a:ext cx="7920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7F7F7F"/>
                </a:solidFill>
              </a:rPr>
              <a:t>Gates Foundation Open Access Policy</a:t>
            </a:r>
          </a:p>
          <a:p>
            <a:pPr algn="ctr"/>
            <a:r>
              <a:rPr lang="en-US" sz="1200" i="1" dirty="0" smtClean="0">
                <a:solidFill>
                  <a:srgbClr val="7F7F7F"/>
                </a:solidFill>
              </a:rPr>
              <a:t>http</a:t>
            </a:r>
            <a:r>
              <a:rPr lang="en-US" sz="1200" i="1" dirty="0">
                <a:solidFill>
                  <a:srgbClr val="7F7F7F"/>
                </a:solidFill>
              </a:rPr>
              <a:t>://</a:t>
            </a:r>
            <a:r>
              <a:rPr lang="en-US" sz="1200" i="1" dirty="0" err="1">
                <a:solidFill>
                  <a:srgbClr val="7F7F7F"/>
                </a:solidFill>
              </a:rPr>
              <a:t>www.gatesfoundation.org</a:t>
            </a:r>
            <a:r>
              <a:rPr lang="en-US" sz="1200" i="1" dirty="0">
                <a:solidFill>
                  <a:srgbClr val="7F7F7F"/>
                </a:solidFill>
              </a:rPr>
              <a:t>/How-We-Work/General-Information/Open-Access-Policy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557" y="4155926"/>
            <a:ext cx="82089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The Foundation </a:t>
            </a:r>
            <a:r>
              <a:rPr lang="en-US" sz="1600" i="1" dirty="0"/>
              <a:t>will require that data underlying the published research results be immediately accessible and open.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6416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501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643681" y="104485"/>
            <a:ext cx="785696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Are We Looking For Today?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491630"/>
            <a:ext cx="8496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New or parked series, to </a:t>
            </a:r>
            <a:r>
              <a:rPr lang="en-US" sz="2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immortalise</a:t>
            </a:r>
            <a:endParaRPr lang="en-US" sz="2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457200" indent="-457200" algn="ctr">
              <a:buAutoNum type="arabicParenR"/>
            </a:pPr>
            <a:endParaRPr lang="en-US" sz="2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People/companies interested in demonstrating expertise</a:t>
            </a:r>
          </a:p>
          <a:p>
            <a:pPr algn="ctr"/>
            <a:endParaRPr lang="en-US" sz="2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People interested in economics of drug development</a:t>
            </a:r>
          </a:p>
          <a:p>
            <a:pPr marL="457200" indent="-457200" algn="ctr">
              <a:buAutoNum type="arabicParenR"/>
            </a:pPr>
            <a:endParaRPr 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457200" indent="-457200" algn="ctr">
              <a:buAutoNum type="arabicParenR"/>
            </a:pP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illing AIs</a:t>
            </a:r>
            <a:endParaRPr lang="en-US" sz="2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4</a:t>
            </a:r>
            <a:r>
              <a:rPr lang="en-US" sz="1400" dirty="0">
                <a:solidFill>
                  <a:schemeClr val="bg1"/>
                </a:solidFill>
              </a:rPr>
              <a:t>0</a:t>
            </a:r>
            <a:r>
              <a:rPr lang="en-US" sz="1400" dirty="0" smtClean="0">
                <a:solidFill>
                  <a:schemeClr val="bg1"/>
                </a:solidFill>
              </a:rPr>
              <a:t>/58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81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-33268" y="-3553"/>
            <a:ext cx="921085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Machine-readability of Whole Project</a:t>
            </a:r>
            <a:r>
              <a:rPr lang="mr-IN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3" name="Picture 2" descr="Screen Shot 2017-05-24 at 6.48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99743"/>
            <a:ext cx="6840760" cy="244792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SMILES example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15566"/>
            <a:ext cx="1306286" cy="1335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1</a:t>
            </a:r>
            <a:r>
              <a:rPr lang="en-US" sz="1400" dirty="0" smtClean="0">
                <a:solidFill>
                  <a:srgbClr val="000000"/>
                </a:solidFill>
              </a:rPr>
              <a:t>/58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6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76989" y="50479"/>
            <a:ext cx="799032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mr-IN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r>
              <a:rPr lang="en-US" sz="4400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H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elps </a:t>
            </a:r>
            <a:r>
              <a:rPr lang="en-US" sz="4400" i="1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People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 Make Connections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 descr="oo_8974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15566"/>
            <a:ext cx="3867550" cy="3642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4048" y="987574"/>
            <a:ext cx="38164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What you’re working on</a:t>
            </a:r>
          </a:p>
          <a:p>
            <a:pPr algn="ctr"/>
            <a:r>
              <a:rPr lang="en-US" i="1" dirty="0">
                <a:solidFill>
                  <a:srgbClr val="4F81BD"/>
                </a:solidFill>
              </a:rPr>
              <a:t>c</a:t>
            </a:r>
            <a:r>
              <a:rPr lang="en-US" i="1" dirty="0" smtClean="0">
                <a:solidFill>
                  <a:srgbClr val="4F81BD"/>
                </a:solidFill>
              </a:rPr>
              <a:t>onnects to</a:t>
            </a:r>
          </a:p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What else is out there</a:t>
            </a:r>
          </a:p>
          <a:p>
            <a:pPr algn="ctr"/>
            <a:endParaRPr lang="en-US" sz="2000" i="1" dirty="0" smtClean="0">
              <a:solidFill>
                <a:srgbClr val="4F81BD"/>
              </a:solidFill>
            </a:endParaRPr>
          </a:p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It’s </a:t>
            </a:r>
            <a:r>
              <a:rPr lang="en-US" sz="2000" i="1" dirty="0">
                <a:solidFill>
                  <a:srgbClr val="4F81BD"/>
                </a:solidFill>
              </a:rPr>
              <a:t>called</a:t>
            </a:r>
          </a:p>
          <a:p>
            <a:pPr algn="ctr"/>
            <a:r>
              <a:rPr lang="en-US" sz="2000" i="1" dirty="0">
                <a:solidFill>
                  <a:srgbClr val="4F81BD"/>
                </a:solidFill>
              </a:rPr>
              <a:t>The Science Introduction Robot</a:t>
            </a:r>
          </a:p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or, umm, </a:t>
            </a:r>
            <a:endParaRPr lang="en-US" sz="2000" i="1" dirty="0">
              <a:solidFill>
                <a:srgbClr val="4F81BD"/>
              </a:solidFill>
            </a:endParaRPr>
          </a:p>
          <a:p>
            <a:pPr algn="ctr"/>
            <a:r>
              <a:rPr lang="en-US" b="1" i="1" dirty="0" smtClean="0">
                <a:solidFill>
                  <a:schemeClr val="accent2"/>
                </a:solidFill>
              </a:rPr>
              <a:t>SCINDR</a:t>
            </a:r>
            <a:endParaRPr lang="en-US" b="1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434" y="4443959"/>
            <a:ext cx="84149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Research Ideas and Outcomes</a:t>
            </a:r>
            <a:r>
              <a:rPr lang="en-US" sz="1600" dirty="0">
                <a:solidFill>
                  <a:srgbClr val="000000"/>
                </a:solidFill>
              </a:rPr>
              <a:t> 2: e9995 (27 Jul </a:t>
            </a:r>
            <a:r>
              <a:rPr lang="en-US" sz="1600" b="1" dirty="0">
                <a:solidFill>
                  <a:srgbClr val="000000"/>
                </a:solidFill>
              </a:rPr>
              <a:t>2016</a:t>
            </a:r>
            <a:r>
              <a:rPr lang="en-US" sz="1600" dirty="0">
                <a:solidFill>
                  <a:srgbClr val="000000"/>
                </a:solidFill>
              </a:rPr>
              <a:t>). </a:t>
            </a:r>
            <a:r>
              <a:rPr lang="en-US" sz="1600" dirty="0" smtClean="0">
                <a:solidFill>
                  <a:srgbClr val="000000"/>
                </a:solidFill>
              </a:rPr>
              <a:t>DOI: 10.3897</a:t>
            </a:r>
            <a:r>
              <a:rPr lang="en-US" sz="1600" dirty="0">
                <a:solidFill>
                  <a:srgbClr val="000000"/>
                </a:solidFill>
              </a:rPr>
              <a:t>/rio.2.</a:t>
            </a:r>
            <a:r>
              <a:rPr lang="en-US" sz="1600" dirty="0" smtClean="0">
                <a:solidFill>
                  <a:srgbClr val="000000"/>
                </a:solidFill>
              </a:rPr>
              <a:t>e9995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Luc </a:t>
            </a:r>
            <a:r>
              <a:rPr lang="en-US" sz="1600" dirty="0" err="1" smtClean="0">
                <a:solidFill>
                  <a:srgbClr val="000000"/>
                </a:solidFill>
              </a:rPr>
              <a:t>Patiny’s</a:t>
            </a:r>
            <a:r>
              <a:rPr lang="en-US" sz="1600" dirty="0" smtClean="0">
                <a:solidFill>
                  <a:srgbClr val="000000"/>
                </a:solidFill>
              </a:rPr>
              <a:t> lab notebook C6H6: </a:t>
            </a:r>
            <a:r>
              <a:rPr lang="it-IT" sz="1600" i="1" dirty="0" err="1">
                <a:solidFill>
                  <a:srgbClr val="000000"/>
                </a:solidFill>
              </a:rPr>
              <a:t>Mag</a:t>
            </a:r>
            <a:r>
              <a:rPr lang="it-IT" sz="1600" i="1" dirty="0">
                <a:solidFill>
                  <a:srgbClr val="000000"/>
                </a:solidFill>
              </a:rPr>
              <a:t>. Res. </a:t>
            </a:r>
            <a:r>
              <a:rPr lang="it-IT" sz="1600" i="1" dirty="0" err="1">
                <a:solidFill>
                  <a:srgbClr val="000000"/>
                </a:solidFill>
              </a:rPr>
              <a:t>Chem</a:t>
            </a:r>
            <a:r>
              <a:rPr lang="it-IT" sz="1600" dirty="0">
                <a:solidFill>
                  <a:srgbClr val="000000"/>
                </a:solidFill>
              </a:rPr>
              <a:t>., </a:t>
            </a:r>
            <a:r>
              <a:rPr lang="it-IT" sz="1600" b="1" dirty="0" smtClean="0">
                <a:solidFill>
                  <a:srgbClr val="000000"/>
                </a:solidFill>
              </a:rPr>
              <a:t>2017</a:t>
            </a:r>
            <a:r>
              <a:rPr lang="it-IT" sz="1600" dirty="0" smtClean="0">
                <a:solidFill>
                  <a:srgbClr val="000000"/>
                </a:solidFill>
              </a:rPr>
              <a:t> </a:t>
            </a:r>
            <a:r>
              <a:rPr lang="it-IT" sz="1600" i="1" dirty="0">
                <a:solidFill>
                  <a:srgbClr val="000000"/>
                </a:solidFill>
              </a:rPr>
              <a:t>in press</a:t>
            </a:r>
            <a:r>
              <a:rPr lang="it-IT" sz="1600" dirty="0">
                <a:solidFill>
                  <a:srgbClr val="000000"/>
                </a:solidFill>
              </a:rPr>
              <a:t>. DOI: 10.1002/mrc.4669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1" name="Picture 10" descr="Screen Shot 2017-05-24 at 4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95886"/>
            <a:ext cx="2054322" cy="4834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2</a:t>
            </a:r>
            <a:r>
              <a:rPr lang="en-US" sz="1400" dirty="0" smtClean="0">
                <a:solidFill>
                  <a:srgbClr val="000000"/>
                </a:solidFill>
              </a:rPr>
              <a:t>/58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66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691807" y="-92545"/>
            <a:ext cx="776053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of What </a:t>
            </a:r>
            <a:r>
              <a:rPr lang="en-US" sz="4400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lse is 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Missing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630" y="771573"/>
            <a:ext cx="683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Over-arching problem: </a:t>
            </a:r>
            <a:r>
              <a:rPr lang="en-US" dirty="0" smtClean="0">
                <a:solidFill>
                  <a:schemeClr val="bg1"/>
                </a:solidFill>
              </a:rPr>
              <a:t>the platform </a:t>
            </a:r>
            <a:r>
              <a:rPr lang="en-US" dirty="0" smtClean="0">
                <a:solidFill>
                  <a:schemeClr val="bg1"/>
                </a:solidFill>
              </a:rPr>
              <a:t>doesn’t understand molecules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Screen Shot 2018-01-22 at 4.1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3599"/>
            <a:ext cx="4392488" cy="1273185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3059832" y="1851672"/>
            <a:ext cx="432048" cy="360040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35896" y="1707655"/>
            <a:ext cx="1296144" cy="28803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2040" y="149163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dirty="0" smtClean="0">
                <a:solidFill>
                  <a:srgbClr val="000000"/>
                </a:solidFill>
              </a:rPr>
              <a:t>seful. Understands an object.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3003798"/>
            <a:ext cx="311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Blah blah </a:t>
            </a:r>
            <a:r>
              <a:rPr lang="en-US" b="1" dirty="0" smtClean="0">
                <a:solidFill>
                  <a:srgbClr val="CC0000"/>
                </a:solidFill>
              </a:rPr>
              <a:t>MOL#56</a:t>
            </a:r>
            <a:r>
              <a:rPr lang="en-US" dirty="0" smtClean="0">
                <a:solidFill>
                  <a:srgbClr val="000000"/>
                </a:solidFill>
              </a:rPr>
              <a:t> blah blah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339752" y="3363838"/>
            <a:ext cx="1296144" cy="43204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 Shot 2018-01-22 at 4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" y="4401363"/>
            <a:ext cx="9144000" cy="54665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-36512" y="4443960"/>
            <a:ext cx="432048" cy="360040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635897" y="3579885"/>
            <a:ext cx="5354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Github</a:t>
            </a:r>
            <a:r>
              <a:rPr lang="en-US" dirty="0" smtClean="0">
                <a:solidFill>
                  <a:schemeClr val="bg1"/>
                </a:solidFill>
              </a:rPr>
              <a:t> performs lookup from Master Molecule List.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Understands, and inserts metadata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3</a:t>
            </a:r>
            <a:r>
              <a:rPr lang="en-US" sz="1400" dirty="0" smtClean="0">
                <a:solidFill>
                  <a:srgbClr val="000000"/>
                </a:solidFill>
              </a:rPr>
              <a:t>/58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27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05228" y="-20538"/>
            <a:ext cx="813385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Set the Stage, but Don’t Have This: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 descr="Screen Shot 2017-05-24 at 6.41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771550"/>
            <a:ext cx="5400600" cy="4317471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4</a:t>
            </a:r>
            <a:r>
              <a:rPr lang="en-US" sz="1400" dirty="0">
                <a:solidFill>
                  <a:srgbClr val="000000"/>
                </a:solidFill>
              </a:rPr>
              <a:t>4</a:t>
            </a:r>
            <a:r>
              <a:rPr lang="en-US" sz="1400" dirty="0" smtClean="0">
                <a:solidFill>
                  <a:srgbClr val="000000"/>
                </a:solidFill>
              </a:rPr>
              <a:t>/58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55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932991" y="-92545"/>
            <a:ext cx="327816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AI Participant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2" name="Picture 1" descr="Screen Shot 2018-02-27 at 10.24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68" y="3853666"/>
            <a:ext cx="6033368" cy="1289834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3" name="Picture 2" descr="Screen Shot 2018-02-27 at 10.26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49" y="843558"/>
            <a:ext cx="4505479" cy="1802191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4" name="Picture 3" descr="Screen Shot 2018-02-27 at 10.26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550"/>
            <a:ext cx="4427984" cy="1186067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5" name="Picture 4" descr="Screen Shot 2018-02-27 at 10.27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7694"/>
            <a:ext cx="4462388" cy="2138549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4932040" y="264375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3366FF"/>
                </a:solidFill>
              </a:rPr>
              <a:t>An AI participant in open source drug </a:t>
            </a:r>
            <a:r>
              <a:rPr lang="en-US" i="1" dirty="0" smtClean="0">
                <a:solidFill>
                  <a:srgbClr val="3366FF"/>
                </a:solidFill>
              </a:rPr>
              <a:t>discovery:</a:t>
            </a:r>
            <a:endParaRPr lang="en-US" i="1" dirty="0">
              <a:solidFill>
                <a:srgbClr val="3366FF"/>
              </a:solidFill>
            </a:endParaRPr>
          </a:p>
          <a:p>
            <a:pPr algn="ctr"/>
            <a:r>
              <a:rPr lang="en-US" i="1" dirty="0" smtClean="0">
                <a:solidFill>
                  <a:srgbClr val="3366FF"/>
                </a:solidFill>
              </a:rPr>
              <a:t>acts </a:t>
            </a:r>
            <a:r>
              <a:rPr lang="en-US" i="1" dirty="0" smtClean="0">
                <a:solidFill>
                  <a:srgbClr val="3366FF"/>
                </a:solidFill>
              </a:rPr>
              <a:t>as a </a:t>
            </a:r>
            <a:r>
              <a:rPr lang="en-US" b="1" i="1" dirty="0" smtClean="0">
                <a:solidFill>
                  <a:srgbClr val="3366FF"/>
                </a:solidFill>
              </a:rPr>
              <a:t>proving ground</a:t>
            </a:r>
            <a:r>
              <a:rPr lang="en-US" i="1" dirty="0" smtClean="0">
                <a:solidFill>
                  <a:srgbClr val="3366FF"/>
                </a:solidFill>
              </a:rPr>
              <a:t> </a:t>
            </a:r>
            <a:r>
              <a:rPr lang="en-US" i="1" dirty="0" smtClean="0">
                <a:solidFill>
                  <a:srgbClr val="3366FF"/>
                </a:solidFill>
              </a:rPr>
              <a:t>of </a:t>
            </a:r>
            <a:r>
              <a:rPr lang="en-US" i="1" dirty="0" smtClean="0">
                <a:solidFill>
                  <a:srgbClr val="3366FF"/>
                </a:solidFill>
              </a:rPr>
              <a:t>tech</a:t>
            </a:r>
          </a:p>
          <a:p>
            <a:pPr algn="ctr"/>
            <a:r>
              <a:rPr lang="en-US" i="1" dirty="0">
                <a:solidFill>
                  <a:srgbClr val="3366FF"/>
                </a:solidFill>
              </a:rPr>
              <a:t>a</a:t>
            </a:r>
            <a:r>
              <a:rPr lang="en-US" i="1" dirty="0" smtClean="0">
                <a:solidFill>
                  <a:srgbClr val="3366FF"/>
                </a:solidFill>
              </a:rPr>
              <a:t>nd check on </a:t>
            </a:r>
            <a:r>
              <a:rPr lang="en-US" b="1" i="1" dirty="0" smtClean="0">
                <a:solidFill>
                  <a:srgbClr val="3366FF"/>
                </a:solidFill>
              </a:rPr>
              <a:t>project data quality</a:t>
            </a:r>
            <a:endParaRPr lang="en-US" b="1" i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45</a:t>
            </a:r>
            <a:r>
              <a:rPr lang="en-US" sz="1400" dirty="0" smtClean="0">
                <a:solidFill>
                  <a:srgbClr val="000000"/>
                </a:solidFill>
              </a:rPr>
              <a:t>/58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5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B Backdrop.jpg"/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341631" y="-20538"/>
            <a:ext cx="64609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Semi-effectively, over at OSTB</a:t>
            </a:r>
            <a:endParaRPr lang="en-US" sz="40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51520" y="627534"/>
            <a:ext cx="8712968" cy="4293654"/>
          </a:xfrm>
          <a:prstGeom prst="roundRect">
            <a:avLst>
              <a:gd name="adj" fmla="val 593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 descr="SAR Summ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787774"/>
            <a:ext cx="3312368" cy="16324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8184" y="4569972"/>
            <a:ext cx="112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1F497D"/>
                </a:solidFill>
              </a:rPr>
              <a:t>Series 2</a:t>
            </a:r>
            <a:endParaRPr lang="en-US" b="1" i="1" dirty="0">
              <a:solidFill>
                <a:srgbClr val="1F497D"/>
              </a:solidFill>
            </a:endParaRPr>
          </a:p>
        </p:txBody>
      </p:sp>
      <p:pic>
        <p:nvPicPr>
          <p:cNvPr id="10" name="Picture 9" descr="Improved Spiros Lead PL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05576"/>
            <a:ext cx="4032448" cy="12390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3728" y="2301720"/>
            <a:ext cx="112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1F497D"/>
                </a:solidFill>
              </a:rPr>
              <a:t>Series 1</a:t>
            </a:r>
            <a:endParaRPr lang="en-US" b="1" i="1" dirty="0">
              <a:solidFill>
                <a:srgbClr val="1F497D"/>
              </a:solidFill>
            </a:endParaRPr>
          </a:p>
        </p:txBody>
      </p:sp>
      <p:pic>
        <p:nvPicPr>
          <p:cNvPr id="13" name="Picture 12" descr="ostb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9" y="951570"/>
            <a:ext cx="1605779" cy="11938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3531" y="2931790"/>
            <a:ext cx="46368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opensourcetb.org</a:t>
            </a:r>
            <a:endParaRPr lang="en-US" dirty="0" smtClean="0">
              <a:solidFill>
                <a:prstClr val="black"/>
              </a:solidFill>
            </a:endParaRP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@</a:t>
            </a:r>
            <a:r>
              <a:rPr lang="en-US" dirty="0" err="1" smtClean="0">
                <a:solidFill>
                  <a:prstClr val="black"/>
                </a:solidFill>
              </a:rPr>
              <a:t>opensourceTB</a:t>
            </a:r>
            <a:endParaRPr lang="en-US" dirty="0" smtClean="0">
              <a:solidFill>
                <a:prstClr val="black"/>
              </a:solidFill>
            </a:endParaRPr>
          </a:p>
          <a:p>
            <a:pPr algn="ctr"/>
            <a:r>
              <a:rPr lang="en-US" dirty="0">
                <a:solidFill>
                  <a:prstClr val="black"/>
                </a:solidFill>
              </a:rPr>
              <a:t>http://</a:t>
            </a:r>
            <a:r>
              <a:rPr lang="en-US" dirty="0" err="1">
                <a:solidFill>
                  <a:prstClr val="black"/>
                </a:solidFill>
              </a:rPr>
              <a:t>openwetware.org</a:t>
            </a:r>
            <a:r>
              <a:rPr lang="en-US" dirty="0">
                <a:solidFill>
                  <a:prstClr val="black"/>
                </a:solidFill>
              </a:rPr>
              <a:t>/wiki/</a:t>
            </a:r>
            <a:r>
              <a:rPr lang="en-US" dirty="0" err="1" smtClean="0">
                <a:solidFill>
                  <a:prstClr val="black"/>
                </a:solidFill>
              </a:rPr>
              <a:t>OpenSourceTB</a:t>
            </a:r>
            <a:endParaRPr lang="en-US" dirty="0" smtClean="0">
              <a:solidFill>
                <a:prstClr val="black"/>
              </a:solidFill>
            </a:endParaRPr>
          </a:p>
          <a:p>
            <a:pPr algn="ctr"/>
            <a:r>
              <a:rPr lang="en-US" dirty="0">
                <a:solidFill>
                  <a:prstClr val="black"/>
                </a:solidFill>
              </a:rPr>
              <a:t>http://</a:t>
            </a:r>
            <a:r>
              <a:rPr lang="en-US" dirty="0" err="1">
                <a:solidFill>
                  <a:prstClr val="black"/>
                </a:solidFill>
              </a:rPr>
              <a:t>tinyurl.com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lang="en-US" dirty="0" err="1" smtClean="0">
                <a:solidFill>
                  <a:prstClr val="black"/>
                </a:solidFill>
              </a:rPr>
              <a:t>OSTBCompounds</a:t>
            </a:r>
            <a:endParaRPr lang="en-US" dirty="0" smtClean="0">
              <a:solidFill>
                <a:prstClr val="black"/>
              </a:solidFill>
            </a:endParaRP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Google+ discussion community</a:t>
            </a:r>
          </a:p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Github</a:t>
            </a:r>
            <a:r>
              <a:rPr lang="en-US" dirty="0">
                <a:solidFill>
                  <a:prstClr val="black"/>
                </a:solidFill>
              </a:rPr>
              <a:t>: https://</a:t>
            </a:r>
            <a:r>
              <a:rPr lang="en-US" dirty="0" err="1">
                <a:solidFill>
                  <a:prstClr val="black"/>
                </a:solidFill>
              </a:rPr>
              <a:t>github.com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lang="en-US" dirty="0" err="1" smtClean="0">
                <a:solidFill>
                  <a:prstClr val="black"/>
                </a:solidFill>
              </a:rPr>
              <a:t>OpenSourceTB</a:t>
            </a:r>
            <a:endParaRPr lang="en-US" dirty="0" smtClean="0">
              <a:solidFill>
                <a:prstClr val="black"/>
              </a:solidFill>
            </a:endParaRPr>
          </a:p>
          <a:p>
            <a:pPr algn="ctr"/>
            <a:r>
              <a:rPr lang="en-US" dirty="0" err="1">
                <a:solidFill>
                  <a:prstClr val="black"/>
                </a:solidFill>
              </a:rPr>
              <a:t>opensourcetb@gmail.com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291" y="1167594"/>
            <a:ext cx="1684523" cy="7560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3" y="4876006"/>
            <a:ext cx="8526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prstClr val="white"/>
                </a:solidFill>
              </a:rPr>
              <a:t>PLOS ONE</a:t>
            </a:r>
            <a:r>
              <a:rPr lang="en-US" sz="1200" dirty="0">
                <a:solidFill>
                  <a:prstClr val="white"/>
                </a:solidFill>
              </a:rPr>
              <a:t> </a:t>
            </a:r>
            <a:r>
              <a:rPr lang="en-US" sz="1200" b="1" dirty="0">
                <a:solidFill>
                  <a:prstClr val="white"/>
                </a:solidFill>
              </a:rPr>
              <a:t>2014</a:t>
            </a:r>
            <a:r>
              <a:rPr lang="en-US" sz="1200" dirty="0">
                <a:solidFill>
                  <a:prstClr val="white"/>
                </a:solidFill>
              </a:rPr>
              <a:t>, 9(12): </a:t>
            </a:r>
            <a:r>
              <a:rPr lang="en-US" sz="1200" dirty="0" smtClean="0">
                <a:solidFill>
                  <a:prstClr val="white"/>
                </a:solidFill>
              </a:rPr>
              <a:t>e111782; J. </a:t>
            </a:r>
            <a:r>
              <a:rPr lang="en-US" sz="1200" dirty="0" err="1" smtClean="0">
                <a:solidFill>
                  <a:prstClr val="white"/>
                </a:solidFill>
              </a:rPr>
              <a:t>Baiget</a:t>
            </a:r>
            <a:r>
              <a:rPr lang="en-US" sz="1200" dirty="0" smtClean="0">
                <a:solidFill>
                  <a:prstClr val="white"/>
                </a:solidFill>
              </a:rPr>
              <a:t>, M. Alonso, J. Castro-</a:t>
            </a:r>
            <a:r>
              <a:rPr lang="en-US" sz="1200" dirty="0" err="1" smtClean="0">
                <a:solidFill>
                  <a:prstClr val="white"/>
                </a:solidFill>
              </a:rPr>
              <a:t>Pichel</a:t>
            </a:r>
            <a:r>
              <a:rPr lang="en-US" sz="1200" dirty="0" smtClean="0">
                <a:solidFill>
                  <a:prstClr val="white"/>
                </a:solidFill>
              </a:rPr>
              <a:t> and M. H. Todd, Unpublished 2018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46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1909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03759" y="-74542"/>
            <a:ext cx="473674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New: OS </a:t>
            </a:r>
            <a:r>
              <a:rPr lang="en-US" sz="44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Mycetoma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732659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 The Drugs for Neglected Diseases Initiative (</a:t>
            </a:r>
            <a:r>
              <a:rPr lang="en-US" sz="1600" dirty="0" err="1" smtClean="0"/>
              <a:t>DND</a:t>
            </a:r>
            <a:r>
              <a:rPr lang="en-US" sz="1600" i="1" dirty="0" err="1" smtClean="0"/>
              <a:t>i</a:t>
            </a:r>
            <a:r>
              <a:rPr lang="en-US" sz="1600" dirty="0" smtClean="0"/>
              <a:t>) considers </a:t>
            </a:r>
            <a:r>
              <a:rPr lang="en-US" sz="1600" b="1" dirty="0" smtClean="0"/>
              <a:t>open source as best option</a:t>
            </a:r>
          </a:p>
          <a:p>
            <a:r>
              <a:rPr lang="en-US" sz="1600" dirty="0" smtClean="0"/>
              <a:t>2. First </a:t>
            </a:r>
            <a:r>
              <a:rPr lang="en-US" sz="1600" dirty="0"/>
              <a:t>s</a:t>
            </a:r>
            <a:r>
              <a:rPr lang="en-US" sz="1600" dirty="0" smtClean="0"/>
              <a:t>creen has yielded first new hits</a:t>
            </a:r>
          </a:p>
          <a:p>
            <a:r>
              <a:rPr lang="en-US" sz="1600" dirty="0" smtClean="0"/>
              <a:t>3. Feb: started new open source campaign</a:t>
            </a:r>
            <a:endParaRPr lang="en-US" sz="16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635646"/>
            <a:ext cx="4104456" cy="3078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75367"/>
            <a:ext cx="7429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/commons/thumb/5/59/</a:t>
            </a:r>
            <a:r>
              <a:rPr lang="en-US" sz="1200" dirty="0" err="1"/>
              <a:t>Madura_foot..JPG</a:t>
            </a:r>
            <a:r>
              <a:rPr lang="en-US" sz="1200" dirty="0"/>
              <a:t>/1024px-Madura_foot..JPG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95736" y="2283718"/>
            <a:ext cx="4752528" cy="15121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27804" y="2571766"/>
            <a:ext cx="3822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 smtClean="0"/>
              <a:t>CENSORED</a:t>
            </a:r>
            <a:endParaRPr lang="en-US" sz="4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47</a:t>
            </a:r>
            <a:r>
              <a:rPr lang="en-US" sz="1400" dirty="0" smtClean="0">
                <a:solidFill>
                  <a:srgbClr val="FFFFFF"/>
                </a:solidFill>
              </a:rPr>
              <a:t>/58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098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/>
      <p:bldP spid="10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07504" y="722189"/>
            <a:ext cx="611239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Fenarimols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: A New Hope?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11" name="Picture 10" descr="Screen Shot 2018-02-27 at 10.0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12735"/>
            <a:ext cx="4968552" cy="1839135"/>
          </a:xfrm>
          <a:prstGeom prst="rect">
            <a:avLst/>
          </a:prstGeom>
        </p:spPr>
      </p:pic>
      <p:pic>
        <p:nvPicPr>
          <p:cNvPr id="12" name="Picture 11" descr="DNDi_Infographic_MycetOS_FinalDraft_vertical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61" y="339502"/>
            <a:ext cx="2996369" cy="4659982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2987824" y="2715766"/>
            <a:ext cx="1152128" cy="360040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48</a:t>
            </a:r>
            <a:r>
              <a:rPr lang="en-US" sz="1400" dirty="0" smtClean="0">
                <a:solidFill>
                  <a:srgbClr val="FFFFFF"/>
                </a:solidFill>
              </a:rPr>
              <a:t>/58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3867894"/>
            <a:ext cx="4826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 err="1" smtClean="0"/>
              <a:t>Now</a:t>
            </a:r>
            <a:r>
              <a:rPr lang="nb-NO" sz="1600" i="1" dirty="0" smtClean="0"/>
              <a:t> </a:t>
            </a:r>
            <a:r>
              <a:rPr lang="nb-NO" sz="1600" i="1" dirty="0" err="1" smtClean="0"/>
              <a:t>published</a:t>
            </a:r>
            <a:r>
              <a:rPr lang="nb-NO" sz="1600" i="1" dirty="0" smtClean="0"/>
              <a:t>: </a:t>
            </a:r>
            <a:r>
              <a:rPr lang="nb-NO" sz="1600" i="1" dirty="0" err="1" smtClean="0"/>
              <a:t>PLoS</a:t>
            </a:r>
            <a:r>
              <a:rPr lang="nb-NO" sz="1600" i="1" dirty="0" smtClean="0"/>
              <a:t> </a:t>
            </a:r>
            <a:r>
              <a:rPr lang="nb-NO" sz="1600" i="1" dirty="0"/>
              <a:t>NTD</a:t>
            </a:r>
            <a:r>
              <a:rPr lang="nb-NO" sz="1600" dirty="0"/>
              <a:t> </a:t>
            </a:r>
            <a:r>
              <a:rPr lang="nb-NO" sz="1600" b="1" dirty="0"/>
              <a:t>2018</a:t>
            </a:r>
            <a:r>
              <a:rPr lang="nb-NO" sz="1600" dirty="0"/>
              <a:t>, 12(4): e0006437.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93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8786" y="24536"/>
            <a:ext cx="315115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Maybe not</a:t>
            </a:r>
            <a:r>
              <a:rPr lang="mr-IN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2" name="Picture 1" descr="Screen Shot 2018-02-27 at 10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23478"/>
            <a:ext cx="4369048" cy="769348"/>
          </a:xfrm>
          <a:prstGeom prst="rect">
            <a:avLst/>
          </a:prstGeom>
        </p:spPr>
      </p:pic>
      <p:pic>
        <p:nvPicPr>
          <p:cNvPr id="3" name="Picture 2" descr="Screen Shot 2018-02-27 at 10.14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87574"/>
            <a:ext cx="6696744" cy="2219156"/>
          </a:xfrm>
          <a:prstGeom prst="rect">
            <a:avLst/>
          </a:prstGeom>
        </p:spPr>
      </p:pic>
      <p:pic>
        <p:nvPicPr>
          <p:cNvPr id="4" name="Picture 3" descr="Screen Shot 2018-02-27 at 10.16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38702"/>
            <a:ext cx="3672408" cy="1904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4155926"/>
            <a:ext cx="4726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OpenSourceMycetoma</a:t>
            </a:r>
            <a:r>
              <a:rPr lang="en-US" sz="1200" dirty="0"/>
              <a:t>/Series-2-Aminothiazoles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49</a:t>
            </a:r>
            <a:r>
              <a:rPr lang="en-US" sz="1400" dirty="0" smtClean="0">
                <a:solidFill>
                  <a:srgbClr val="FFFFFF"/>
                </a:solidFill>
              </a:rPr>
              <a:t>/58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26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409586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Term 2: Open </a:t>
            </a:r>
            <a:r>
              <a:rPr lang="en-US" sz="4400" i="1" dirty="0" smtClean="0">
                <a:solidFill>
                  <a:srgbClr val="E46C0A"/>
                </a:solidFill>
                <a:latin typeface="Calibri"/>
              </a:rPr>
              <a:t>Data</a:t>
            </a:r>
            <a:endParaRPr lang="en-US" sz="4400" i="1" dirty="0">
              <a:solidFill>
                <a:srgbClr val="E46C0A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2394" y="1113593"/>
            <a:ext cx="3024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Who are the data for?</a:t>
            </a:r>
            <a:endParaRPr lang="en-US" sz="2400" i="1" dirty="0">
              <a:latin typeface="+mj-lt"/>
            </a:endParaRPr>
          </a:p>
        </p:txBody>
      </p:sp>
      <p:pic>
        <p:nvPicPr>
          <p:cNvPr id="4" name="Picture 3" descr="scifinder21-300x1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79862"/>
            <a:ext cx="3810000" cy="962025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7" name="Picture 6" descr="pubchem3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7656"/>
            <a:ext cx="4323204" cy="685893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0" name="Picture 9" descr="chembl2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84" y="2499742"/>
            <a:ext cx="2781300" cy="923925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3" name="Picture 12" descr="Screen Shot 2015-10-26 at 12.16.1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53650"/>
            <a:ext cx="4051300" cy="790575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7" name="Picture 16" descr="alltrials_basic_logo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057806"/>
            <a:ext cx="2108200" cy="1171575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sp>
        <p:nvSpPr>
          <p:cNvPr id="18" name="TextBox 17"/>
          <p:cNvSpPr txBox="1"/>
          <p:nvPr/>
        </p:nvSpPr>
        <p:spPr>
          <a:xfrm>
            <a:off x="611573" y="4659982"/>
            <a:ext cx="7920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7F7F7F"/>
                </a:solidFill>
              </a:rPr>
              <a:t>Houghton, J., </a:t>
            </a:r>
            <a:r>
              <a:rPr lang="en-US" sz="1200" i="1" dirty="0" err="1">
                <a:solidFill>
                  <a:srgbClr val="7F7F7F"/>
                </a:solidFill>
              </a:rPr>
              <a:t>Gruen</a:t>
            </a:r>
            <a:r>
              <a:rPr lang="en-US" sz="1200" i="1" dirty="0">
                <a:solidFill>
                  <a:srgbClr val="7F7F7F"/>
                </a:solidFill>
              </a:rPr>
              <a:t>, N. (2014) Open Research Data Report to the Australian National Data Service (ANDS). November 2014  http://</a:t>
            </a:r>
            <a:r>
              <a:rPr lang="en-US" sz="1200" i="1" dirty="0" err="1">
                <a:solidFill>
                  <a:srgbClr val="7F7F7F"/>
                </a:solidFill>
              </a:rPr>
              <a:t>ands.org.au</a:t>
            </a:r>
            <a:r>
              <a:rPr lang="en-US" sz="1200" i="1" dirty="0">
                <a:solidFill>
                  <a:srgbClr val="7F7F7F"/>
                </a:solidFill>
              </a:rPr>
              <a:t>/resource/open-research-data-</a:t>
            </a:r>
            <a:r>
              <a:rPr lang="en-US" sz="1200" i="1" dirty="0" err="1">
                <a:solidFill>
                  <a:srgbClr val="7F7F7F"/>
                </a:solidFill>
              </a:rPr>
              <a:t>report.pdf</a:t>
            </a:r>
            <a:endParaRPr lang="en-US" sz="1200" i="1" dirty="0">
              <a:solidFill>
                <a:srgbClr val="7F7F7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2440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47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517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Patents Aren’t Necessary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32" y="1059605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Penicillin, The Polio Vaccine</a:t>
            </a:r>
          </a:p>
          <a:p>
            <a:pPr algn="ctr"/>
            <a:endParaRPr lang="en-US" sz="1600" i="1" dirty="0" smtClean="0">
              <a:solidFill>
                <a:srgbClr val="BFBFBF"/>
              </a:solidFill>
            </a:endParaRPr>
          </a:p>
          <a:p>
            <a:pPr algn="ctr"/>
            <a:r>
              <a:rPr lang="en-US" sz="1600" i="1" dirty="0" smtClean="0"/>
              <a:t>ASAQ/</a:t>
            </a:r>
            <a:r>
              <a:rPr lang="en-US" sz="1600" i="1" dirty="0" err="1" smtClean="0"/>
              <a:t>Coarsucam</a:t>
            </a:r>
            <a:endParaRPr lang="en-US" sz="1600" i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059832" y="343584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rgbClr val="FFFFFF"/>
                </a:solidFill>
              </a:rPr>
              <a:t>Fexinidazole</a:t>
            </a:r>
            <a:endParaRPr lang="en-US" sz="1600" i="1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504" y="3057806"/>
            <a:ext cx="90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7F7F7F"/>
                </a:solidFill>
              </a:rPr>
              <a:t>Bompart F, </a:t>
            </a:r>
            <a:r>
              <a:rPr lang="fr-FR" sz="1000" dirty="0" err="1" smtClean="0">
                <a:solidFill>
                  <a:srgbClr val="7F7F7F"/>
                </a:solidFill>
              </a:rPr>
              <a:t>Kiechel</a:t>
            </a:r>
            <a:r>
              <a:rPr lang="fr-FR" sz="1000" dirty="0" smtClean="0">
                <a:solidFill>
                  <a:srgbClr val="7F7F7F"/>
                </a:solidFill>
              </a:rPr>
              <a:t> JR, </a:t>
            </a:r>
            <a:r>
              <a:rPr lang="fr-FR" sz="1000" dirty="0" err="1" smtClean="0">
                <a:solidFill>
                  <a:srgbClr val="7F7F7F"/>
                </a:solidFill>
              </a:rPr>
              <a:t>Sebbag</a:t>
            </a:r>
            <a:r>
              <a:rPr lang="fr-FR" sz="1000" dirty="0" smtClean="0">
                <a:solidFill>
                  <a:srgbClr val="7F7F7F"/>
                </a:solidFill>
              </a:rPr>
              <a:t> R, </a:t>
            </a:r>
            <a:r>
              <a:rPr lang="fr-FR" sz="1000" dirty="0" err="1" smtClean="0">
                <a:solidFill>
                  <a:srgbClr val="7F7F7F"/>
                </a:solidFill>
              </a:rPr>
              <a:t>Pecoul</a:t>
            </a:r>
            <a:r>
              <a:rPr lang="fr-FR" sz="1000" dirty="0" smtClean="0">
                <a:solidFill>
                  <a:srgbClr val="7F7F7F"/>
                </a:solidFill>
              </a:rPr>
              <a:t> B (2011) </a:t>
            </a:r>
            <a:r>
              <a:rPr lang="fr-FR" sz="1000" dirty="0" err="1" smtClean="0">
                <a:solidFill>
                  <a:srgbClr val="7F7F7F"/>
                </a:solidFill>
              </a:rPr>
              <a:t>Innovative</a:t>
            </a:r>
            <a:r>
              <a:rPr lang="fr-FR" sz="1000" dirty="0" smtClean="0">
                <a:solidFill>
                  <a:srgbClr val="7F7F7F"/>
                </a:solidFill>
              </a:rPr>
              <a:t> Public-</a:t>
            </a:r>
            <a:r>
              <a:rPr lang="fr-FR" sz="1000" dirty="0" err="1" smtClean="0">
                <a:solidFill>
                  <a:srgbClr val="7F7F7F"/>
                </a:solidFill>
              </a:rPr>
              <a:t>Private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Partnerships</a:t>
            </a:r>
            <a:r>
              <a:rPr lang="fr-FR" sz="1000" dirty="0" smtClean="0">
                <a:solidFill>
                  <a:srgbClr val="7F7F7F"/>
                </a:solidFill>
              </a:rPr>
              <a:t> to </a:t>
            </a:r>
            <a:r>
              <a:rPr lang="fr-FR" sz="1000" dirty="0" err="1" smtClean="0">
                <a:solidFill>
                  <a:srgbClr val="7F7F7F"/>
                </a:solidFill>
              </a:rPr>
              <a:t>Maximize</a:t>
            </a:r>
            <a:r>
              <a:rPr lang="fr-FR" sz="1000" dirty="0" smtClean="0">
                <a:solidFill>
                  <a:srgbClr val="7F7F7F"/>
                </a:solidFill>
              </a:rPr>
              <a:t> the </a:t>
            </a:r>
            <a:r>
              <a:rPr lang="fr-FR" sz="1000" dirty="0" err="1" smtClean="0">
                <a:solidFill>
                  <a:srgbClr val="7F7F7F"/>
                </a:solidFill>
              </a:rPr>
              <a:t>Delivery</a:t>
            </a:r>
            <a:r>
              <a:rPr lang="fr-FR" sz="1000" dirty="0" smtClean="0">
                <a:solidFill>
                  <a:srgbClr val="7F7F7F"/>
                </a:solidFill>
              </a:rPr>
              <a:t> of Anti-</a:t>
            </a:r>
            <a:r>
              <a:rPr lang="fr-FR" sz="1000" dirty="0" err="1" smtClean="0">
                <a:solidFill>
                  <a:srgbClr val="7F7F7F"/>
                </a:solidFill>
              </a:rPr>
              <a:t>malarial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Medicines</a:t>
            </a:r>
            <a:r>
              <a:rPr lang="fr-FR" sz="1000" dirty="0" smtClean="0">
                <a:solidFill>
                  <a:srgbClr val="7F7F7F"/>
                </a:solidFill>
              </a:rPr>
              <a:t>: </a:t>
            </a:r>
            <a:r>
              <a:rPr lang="fr-FR" sz="1000" dirty="0" err="1" smtClean="0">
                <a:solidFill>
                  <a:srgbClr val="7F7F7F"/>
                </a:solidFill>
              </a:rPr>
              <a:t>Lessons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Learned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from</a:t>
            </a:r>
            <a:r>
              <a:rPr lang="fr-FR" sz="1000" dirty="0" smtClean="0">
                <a:solidFill>
                  <a:srgbClr val="7F7F7F"/>
                </a:solidFill>
              </a:rPr>
              <a:t> the ASAQ Winthrop </a:t>
            </a:r>
            <a:r>
              <a:rPr lang="fr-FR" sz="1000" dirty="0" err="1" smtClean="0">
                <a:solidFill>
                  <a:srgbClr val="7F7F7F"/>
                </a:solidFill>
              </a:rPr>
              <a:t>Experience</a:t>
            </a:r>
            <a:r>
              <a:rPr lang="fr-FR" sz="1000" dirty="0" smtClean="0">
                <a:solidFill>
                  <a:srgbClr val="7F7F7F"/>
                </a:solidFill>
              </a:rPr>
              <a:t>. Malaria Journal </a:t>
            </a:r>
            <a:r>
              <a:rPr lang="fr-FR" sz="1000" dirty="0">
                <a:solidFill>
                  <a:srgbClr val="7F7F7F"/>
                </a:solidFill>
              </a:rPr>
              <a:t>10:</a:t>
            </a:r>
            <a:r>
              <a:rPr lang="fr-FR" sz="1000" dirty="0" smtClean="0">
                <a:solidFill>
                  <a:srgbClr val="7F7F7F"/>
                </a:solidFill>
              </a:rPr>
              <a:t>143.</a:t>
            </a:r>
            <a:r>
              <a:rPr lang="fr-FR" sz="1000" dirty="0">
                <a:solidFill>
                  <a:srgbClr val="7F7F7F"/>
                </a:solidFill>
              </a:rPr>
              <a:t> </a:t>
            </a:r>
            <a:r>
              <a:rPr lang="fr-FR" sz="1000" dirty="0" smtClean="0">
                <a:solidFill>
                  <a:srgbClr val="7F7F7F"/>
                </a:solidFill>
              </a:rPr>
              <a:t>doi</a:t>
            </a:r>
            <a:r>
              <a:rPr lang="fr-FR" sz="1000" dirty="0">
                <a:solidFill>
                  <a:srgbClr val="7F7F7F"/>
                </a:solidFill>
              </a:rPr>
              <a:t>:10.1186/1475-2875-10-143</a:t>
            </a:r>
          </a:p>
        </p:txBody>
      </p:sp>
      <p:pic>
        <p:nvPicPr>
          <p:cNvPr id="3" name="Picture 2" descr="Screen Shot 2015-10-27 at 8.33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678"/>
            <a:ext cx="9144000" cy="1113424"/>
          </a:xfrm>
          <a:prstGeom prst="rect">
            <a:avLst/>
          </a:prstGeom>
        </p:spPr>
      </p:pic>
      <p:pic>
        <p:nvPicPr>
          <p:cNvPr id="4" name="Picture 3" descr="Screen Shot 2015-10-27 at 8.35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43" y="3795887"/>
            <a:ext cx="9144000" cy="82671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0" y="465875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rgbClr val="7F7F7F"/>
                </a:solidFill>
              </a:rPr>
              <a:t>Torreele</a:t>
            </a:r>
            <a:r>
              <a:rPr lang="en-US" sz="1000" dirty="0">
                <a:solidFill>
                  <a:srgbClr val="7F7F7F"/>
                </a:solidFill>
              </a:rPr>
              <a:t> E, </a:t>
            </a:r>
            <a:r>
              <a:rPr lang="en-US" sz="1000" dirty="0" err="1">
                <a:solidFill>
                  <a:srgbClr val="7F7F7F"/>
                </a:solidFill>
              </a:rPr>
              <a:t>Bourdin</a:t>
            </a:r>
            <a:r>
              <a:rPr lang="en-US" sz="1000" dirty="0">
                <a:solidFill>
                  <a:srgbClr val="7F7F7F"/>
                </a:solidFill>
              </a:rPr>
              <a:t> </a:t>
            </a:r>
            <a:r>
              <a:rPr lang="en-US" sz="1000" dirty="0" err="1">
                <a:solidFill>
                  <a:srgbClr val="7F7F7F"/>
                </a:solidFill>
              </a:rPr>
              <a:t>Trunz</a:t>
            </a:r>
            <a:r>
              <a:rPr lang="en-US" sz="1000" dirty="0">
                <a:solidFill>
                  <a:srgbClr val="7F7F7F"/>
                </a:solidFill>
              </a:rPr>
              <a:t> B, </a:t>
            </a:r>
            <a:r>
              <a:rPr lang="en-US" sz="1000" dirty="0" err="1">
                <a:solidFill>
                  <a:srgbClr val="7F7F7F"/>
                </a:solidFill>
              </a:rPr>
              <a:t>Tweats</a:t>
            </a:r>
            <a:r>
              <a:rPr lang="en-US" sz="1000" dirty="0">
                <a:solidFill>
                  <a:srgbClr val="7F7F7F"/>
                </a:solidFill>
              </a:rPr>
              <a:t> D, Kaiser M, </a:t>
            </a:r>
            <a:r>
              <a:rPr lang="en-US" sz="1000" dirty="0" err="1">
                <a:solidFill>
                  <a:srgbClr val="7F7F7F"/>
                </a:solidFill>
              </a:rPr>
              <a:t>Brun</a:t>
            </a:r>
            <a:r>
              <a:rPr lang="en-US" sz="1000" dirty="0">
                <a:solidFill>
                  <a:srgbClr val="7F7F7F"/>
                </a:solidFill>
              </a:rPr>
              <a:t> R, </a:t>
            </a:r>
            <a:r>
              <a:rPr lang="en-US" sz="1000" dirty="0" err="1">
                <a:solidFill>
                  <a:srgbClr val="7F7F7F"/>
                </a:solidFill>
              </a:rPr>
              <a:t>Mazué</a:t>
            </a:r>
            <a:r>
              <a:rPr lang="en-US" sz="1000" dirty="0">
                <a:solidFill>
                  <a:srgbClr val="7F7F7F"/>
                </a:solidFill>
              </a:rPr>
              <a:t> G, et al. (2010) </a:t>
            </a:r>
            <a:r>
              <a:rPr lang="en-US" sz="1000" dirty="0" err="1">
                <a:solidFill>
                  <a:srgbClr val="7F7F7F"/>
                </a:solidFill>
              </a:rPr>
              <a:t>Fexinidazole</a:t>
            </a:r>
            <a:r>
              <a:rPr lang="en-US" sz="1000" dirty="0">
                <a:solidFill>
                  <a:srgbClr val="7F7F7F"/>
                </a:solidFill>
              </a:rPr>
              <a:t> – A New Oral </a:t>
            </a:r>
            <a:r>
              <a:rPr lang="en-US" sz="1000" dirty="0" err="1">
                <a:solidFill>
                  <a:srgbClr val="7F7F7F"/>
                </a:solidFill>
              </a:rPr>
              <a:t>Nitroimidazole</a:t>
            </a:r>
            <a:r>
              <a:rPr lang="en-US" sz="1000" dirty="0">
                <a:solidFill>
                  <a:srgbClr val="7F7F7F"/>
                </a:solidFill>
              </a:rPr>
              <a:t> Drug Candidate Entering Clinical Development for the Treatment of Sleeping Sickness. </a:t>
            </a:r>
            <a:r>
              <a:rPr lang="en-US" sz="1000" dirty="0" err="1">
                <a:solidFill>
                  <a:srgbClr val="7F7F7F"/>
                </a:solidFill>
              </a:rPr>
              <a:t>PLoS</a:t>
            </a:r>
            <a:r>
              <a:rPr lang="en-US" sz="1000" dirty="0">
                <a:solidFill>
                  <a:srgbClr val="7F7F7F"/>
                </a:solidFill>
              </a:rPr>
              <a:t> </a:t>
            </a:r>
            <a:r>
              <a:rPr lang="en-US" sz="1000" dirty="0" err="1">
                <a:solidFill>
                  <a:srgbClr val="7F7F7F"/>
                </a:solidFill>
              </a:rPr>
              <a:t>Negl</a:t>
            </a:r>
            <a:r>
              <a:rPr lang="en-US" sz="1000" dirty="0">
                <a:solidFill>
                  <a:srgbClr val="7F7F7F"/>
                </a:solidFill>
              </a:rPr>
              <a:t> Trop Dis 4(12): e923. doi:10.1371/journal.pntd.0000923</a:t>
            </a:r>
            <a:endParaRPr lang="fr-FR" sz="1000" i="1" dirty="0">
              <a:solidFill>
                <a:srgbClr val="7F7F7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50/58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4-21 at 6.36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25757"/>
            <a:ext cx="7848872" cy="1098962"/>
          </a:xfrm>
          <a:prstGeom prst="rect">
            <a:avLst/>
          </a:prstGeom>
          <a:effectLst>
            <a:glow rad="101600">
              <a:schemeClr val="bg1">
                <a:lumMod val="65000"/>
                <a:alpha val="75000"/>
              </a:schemeClr>
            </a:glow>
          </a:effectLst>
        </p:spPr>
      </p:pic>
      <p:pic>
        <p:nvPicPr>
          <p:cNvPr id="7" name="Picture 6" descr="Screen Shot 2017-04-21 at 6.36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795909"/>
            <a:ext cx="4032448" cy="1184629"/>
          </a:xfrm>
          <a:prstGeom prst="rect">
            <a:avLst/>
          </a:prstGeom>
          <a:effectLst>
            <a:glow rad="101600">
              <a:schemeClr val="bg1">
                <a:lumMod val="65000"/>
                <a:alpha val="75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5076056" y="3723878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chemeClr val="tx1">
                    <a:lumMod val="65000"/>
                  </a:schemeClr>
                </a:solidFill>
              </a:rPr>
              <a:t>PLoS</a:t>
            </a:r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 Med.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</a:schemeClr>
                </a:solidFill>
              </a:rPr>
              <a:t>2017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, 14(4): e1002276</a:t>
            </a:r>
          </a:p>
        </p:txBody>
      </p:sp>
      <p:pic>
        <p:nvPicPr>
          <p:cNvPr id="12" name="Picture 11" descr="Screen Shot 2017-04-21 at 6.30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76366"/>
            <a:ext cx="7128792" cy="719320"/>
          </a:xfrm>
          <a:prstGeom prst="rect">
            <a:avLst/>
          </a:prstGeom>
          <a:effectLst>
            <a:glow rad="101600">
              <a:schemeClr val="bg1">
                <a:lumMod val="65000"/>
                <a:alpha val="75000"/>
              </a:schemeClr>
            </a:glow>
          </a:effectLst>
        </p:spPr>
      </p:pic>
      <p:sp>
        <p:nvSpPr>
          <p:cNvPr id="13" name="TextBox 12"/>
          <p:cNvSpPr txBox="1"/>
          <p:nvPr/>
        </p:nvSpPr>
        <p:spPr>
          <a:xfrm>
            <a:off x="323528" y="2048530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tx1">
                    <a:lumMod val="65000"/>
                  </a:schemeClr>
                </a:solidFill>
              </a:rPr>
              <a:t>US$3M awarded to me and 4 colleagues in 2015 for creation of Open Source </a:t>
            </a:r>
            <a:r>
              <a:rPr lang="en-US" sz="1400" i="1" dirty="0" err="1" smtClean="0">
                <a:solidFill>
                  <a:schemeClr val="tx1">
                    <a:lumMod val="65000"/>
                  </a:schemeClr>
                </a:solidFill>
              </a:rPr>
              <a:t>Pharma</a:t>
            </a:r>
            <a:r>
              <a:rPr lang="en-US" sz="1400" i="1" dirty="0" smtClean="0">
                <a:solidFill>
                  <a:schemeClr val="tx1">
                    <a:lumMod val="65000"/>
                  </a:schemeClr>
                </a:solidFill>
              </a:rPr>
              <a:t> Foundation. Money to be spent in India to support any open work. Now incorporated, commencing activities.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4021" y="4659982"/>
            <a:ext cx="287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solidFill>
                  <a:schemeClr val="tx1">
                    <a:lumMod val="65000"/>
                  </a:schemeClr>
                </a:solidFill>
              </a:rPr>
              <a:t>The Guardian</a:t>
            </a:r>
            <a:r>
              <a:rPr lang="en-GB" sz="1600" dirty="0">
                <a:solidFill>
                  <a:schemeClr val="tx1">
                    <a:lumMod val="65000"/>
                  </a:schemeClr>
                </a:solidFill>
              </a:rPr>
              <a:t>, April 19</a:t>
            </a:r>
            <a:r>
              <a:rPr lang="en-GB" sz="1600" baseline="30000" dirty="0">
                <a:solidFill>
                  <a:schemeClr val="tx1">
                    <a:lumMod val="65000"/>
                  </a:schemeClr>
                </a:solidFill>
              </a:rPr>
              <a:t>th</a:t>
            </a:r>
            <a:r>
              <a:rPr lang="en-GB" sz="16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GB" sz="1600" b="1" dirty="0">
                <a:solidFill>
                  <a:schemeClr val="tx1">
                    <a:lumMod val="65000"/>
                  </a:schemeClr>
                </a:solidFill>
              </a:rPr>
              <a:t>2017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362149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Application to </a:t>
            </a:r>
            <a:r>
              <a:rPr lang="mr-IN" sz="4400" dirty="0" smtClean="0">
                <a:solidFill>
                  <a:prstClr val="black"/>
                </a:solidFill>
                <a:latin typeface="Calibri"/>
              </a:rPr>
              <a:t>…</a:t>
            </a: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4400" dirty="0" err="1" smtClean="0">
                <a:solidFill>
                  <a:prstClr val="black"/>
                </a:solidFill>
                <a:latin typeface="Calibri"/>
              </a:rPr>
              <a:t>Pharma</a:t>
            </a: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51/58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67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494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Other Financial Models in </a:t>
            </a:r>
            <a:r>
              <a:rPr lang="en-US" sz="4400" dirty="0" err="1" smtClean="0">
                <a:solidFill>
                  <a:prstClr val="black"/>
                </a:solidFill>
                <a:latin typeface="Calibri"/>
              </a:rPr>
              <a:t>Pharma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 descr="Screen Shot 2014-11-26 at 2.53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04" y="1113588"/>
            <a:ext cx="2736752" cy="2160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4128" y="3273828"/>
            <a:ext cx="31683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Advance Market Commitments &amp; International Financing Facilities</a:t>
            </a:r>
            <a:endParaRPr lang="en-US" sz="1600" i="1" dirty="0">
              <a:solidFill>
                <a:srgbClr val="BFBFBF"/>
              </a:solidFill>
            </a:endParaRPr>
          </a:p>
        </p:txBody>
      </p:sp>
      <p:pic>
        <p:nvPicPr>
          <p:cNvPr id="3" name="Picture 2" descr="Screen Shot 2014-11-26 at 4.10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2" y="1113588"/>
            <a:ext cx="3721100" cy="590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1669762"/>
            <a:ext cx="453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Independent Mobilization of Donor Funds</a:t>
            </a:r>
            <a:endParaRPr lang="en-US" sz="1600" i="1" dirty="0">
              <a:solidFill>
                <a:srgbClr val="BFBFBF"/>
              </a:solidFill>
            </a:endParaRPr>
          </a:p>
        </p:txBody>
      </p:sp>
      <p:pic>
        <p:nvPicPr>
          <p:cNvPr id="4" name="Picture 3" descr="Screen Shot 2014-11-26 at 4.22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861023"/>
            <a:ext cx="8813800" cy="942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7824" y="475347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Levy on Airline Tickets</a:t>
            </a:r>
            <a:endParaRPr lang="en-US" sz="1600" i="1" dirty="0">
              <a:solidFill>
                <a:srgbClr val="BFBFBF"/>
              </a:solidFill>
            </a:endParaRPr>
          </a:p>
        </p:txBody>
      </p:sp>
      <p:pic>
        <p:nvPicPr>
          <p:cNvPr id="6" name="Picture 5" descr="Screen Shot 2014-11-26 at 4.39.3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31690"/>
            <a:ext cx="4594858" cy="14004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3435852"/>
            <a:ext cx="5328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BFBFBF"/>
                </a:solidFill>
              </a:rPr>
              <a:t>R. </a:t>
            </a:r>
            <a:r>
              <a:rPr lang="en-US" sz="1200" i="1" dirty="0" err="1" smtClean="0">
                <a:solidFill>
                  <a:srgbClr val="BFBFBF"/>
                </a:solidFill>
              </a:rPr>
              <a:t>Atun</a:t>
            </a:r>
            <a:r>
              <a:rPr lang="en-US" sz="1200" i="1" dirty="0" smtClean="0">
                <a:solidFill>
                  <a:srgbClr val="BFBFBF"/>
                </a:solidFill>
              </a:rPr>
              <a:t>, F. M. </a:t>
            </a:r>
            <a:r>
              <a:rPr lang="en-US" sz="1200" i="1" dirty="0" err="1" smtClean="0">
                <a:solidFill>
                  <a:srgbClr val="BFBFBF"/>
                </a:solidFill>
              </a:rPr>
              <a:t>Knaul</a:t>
            </a:r>
            <a:r>
              <a:rPr lang="en-US" sz="1200" i="1" dirty="0" smtClean="0">
                <a:solidFill>
                  <a:srgbClr val="BFBFBF"/>
                </a:solidFill>
              </a:rPr>
              <a:t>, Y. </a:t>
            </a:r>
            <a:r>
              <a:rPr lang="en-US" sz="1200" i="1" dirty="0" err="1" smtClean="0">
                <a:solidFill>
                  <a:srgbClr val="BFBFBF"/>
                </a:solidFill>
              </a:rPr>
              <a:t>Akachi</a:t>
            </a:r>
            <a:r>
              <a:rPr lang="en-US" sz="1200" i="1" dirty="0" smtClean="0">
                <a:solidFill>
                  <a:srgbClr val="BFBFBF"/>
                </a:solidFill>
              </a:rPr>
              <a:t> and J. </a:t>
            </a:r>
            <a:r>
              <a:rPr lang="en-US" sz="1200" i="1" dirty="0" err="1" smtClean="0">
                <a:solidFill>
                  <a:srgbClr val="BFBFBF"/>
                </a:solidFill>
              </a:rPr>
              <a:t>Frenk</a:t>
            </a:r>
            <a:r>
              <a:rPr lang="en-US" sz="1200" i="1" dirty="0" smtClean="0">
                <a:solidFill>
                  <a:srgbClr val="BFBFBF"/>
                </a:solidFill>
              </a:rPr>
              <a:t>, Lancet 2012, 380, 2044–2049</a:t>
            </a:r>
            <a:endParaRPr lang="en-US" sz="1200" i="1" dirty="0">
              <a:solidFill>
                <a:srgbClr val="BFBFB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52/58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26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494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Other Financial Models in </a:t>
            </a:r>
            <a:r>
              <a:rPr lang="en-US" sz="4400" dirty="0" err="1" smtClean="0">
                <a:solidFill>
                  <a:prstClr val="black"/>
                </a:solidFill>
                <a:latin typeface="Calibri"/>
              </a:rPr>
              <a:t>Pharma</a:t>
            </a: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 II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76166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Priority Review Vouchers</a:t>
            </a:r>
            <a:endParaRPr lang="en-US" sz="1600" i="1" dirty="0">
              <a:solidFill>
                <a:srgbClr val="BFBFBF"/>
              </a:solidFill>
            </a:endParaRPr>
          </a:p>
        </p:txBody>
      </p:sp>
      <p:pic>
        <p:nvPicPr>
          <p:cNvPr id="8" name="Picture 7" descr="Screen Shot 2014-11-26 at 9.15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13588"/>
            <a:ext cx="3067540" cy="594066"/>
          </a:xfrm>
          <a:prstGeom prst="rect">
            <a:avLst/>
          </a:prstGeom>
        </p:spPr>
      </p:pic>
      <p:pic>
        <p:nvPicPr>
          <p:cNvPr id="10" name="Picture 9" descr="Screen Shot 2014-11-26 at 9.21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12" y="1059582"/>
            <a:ext cx="5875844" cy="733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2071764"/>
            <a:ext cx="3096344" cy="11512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52120" y="3219822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BFBFBF"/>
                </a:solidFill>
              </a:rPr>
              <a:t>A. Banerjee, A. Hollis and T. </a:t>
            </a:r>
            <a:r>
              <a:rPr lang="en-US" sz="1200" i="1" dirty="0" err="1">
                <a:solidFill>
                  <a:srgbClr val="BFBFBF"/>
                </a:solidFill>
              </a:rPr>
              <a:t>Pogge</a:t>
            </a:r>
            <a:r>
              <a:rPr lang="en-US" sz="1200" i="1" dirty="0">
                <a:solidFill>
                  <a:srgbClr val="BFBFBF"/>
                </a:solidFill>
              </a:rPr>
              <a:t>, Lancet </a:t>
            </a:r>
            <a:r>
              <a:rPr lang="en-US" sz="1200" b="1" i="1" dirty="0">
                <a:solidFill>
                  <a:srgbClr val="BFBFBF"/>
                </a:solidFill>
              </a:rPr>
              <a:t>2010</a:t>
            </a:r>
            <a:r>
              <a:rPr lang="en-US" sz="1200" i="1" dirty="0">
                <a:solidFill>
                  <a:srgbClr val="BFBFBF"/>
                </a:solidFill>
              </a:rPr>
              <a:t>, 375, 166–169. DOI: 10.1016/S0140-6736(09)61296-4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7824" y="4731990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BFBFBF"/>
                </a:solidFill>
              </a:rPr>
              <a:t>J.-M. Fernandez, R. M. Stein and A. W. Lo, Nature Biotech. </a:t>
            </a:r>
            <a:r>
              <a:rPr lang="en-US" sz="1200" b="1" i="1" dirty="0">
                <a:solidFill>
                  <a:srgbClr val="BFBFBF"/>
                </a:solidFill>
              </a:rPr>
              <a:t>2012</a:t>
            </a:r>
            <a:r>
              <a:rPr lang="en-US" sz="1200" i="1" dirty="0">
                <a:solidFill>
                  <a:srgbClr val="BFBFBF"/>
                </a:solidFill>
              </a:rPr>
              <a:t>, 30, 964–975. DOI: 10.1038/nbt.2374 </a:t>
            </a:r>
          </a:p>
        </p:txBody>
      </p:sp>
      <p:pic>
        <p:nvPicPr>
          <p:cNvPr id="17" name="Picture 16" descr="Screen Shot 2014-11-26 at 9.40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88" y="3813893"/>
            <a:ext cx="5707484" cy="9057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47864" y="1815672"/>
            <a:ext cx="5772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BFBFBF"/>
                </a:solidFill>
              </a:rPr>
              <a:t>P. </a:t>
            </a:r>
            <a:r>
              <a:rPr lang="en-US" sz="1200" i="1" dirty="0" err="1">
                <a:solidFill>
                  <a:srgbClr val="BFBFBF"/>
                </a:solidFill>
              </a:rPr>
              <a:t>Doshi</a:t>
            </a:r>
            <a:r>
              <a:rPr lang="en-US" sz="1200" i="1" dirty="0">
                <a:solidFill>
                  <a:srgbClr val="BFBFBF"/>
                </a:solidFill>
              </a:rPr>
              <a:t>, BMJ </a:t>
            </a:r>
            <a:r>
              <a:rPr lang="en-US" sz="1200" b="1" i="1" dirty="0">
                <a:solidFill>
                  <a:srgbClr val="BFBFBF"/>
                </a:solidFill>
              </a:rPr>
              <a:t>2014</a:t>
            </a:r>
            <a:r>
              <a:rPr lang="en-US" sz="1200" i="1" dirty="0">
                <a:solidFill>
                  <a:srgbClr val="BFBFBF"/>
                </a:solidFill>
              </a:rPr>
              <a:t>, 349:g4665. DOI: 10.1136/bmj.g4665 </a:t>
            </a:r>
          </a:p>
        </p:txBody>
      </p:sp>
      <p:pic>
        <p:nvPicPr>
          <p:cNvPr id="19" name="Picture 18" descr="Screen Shot 2014-11-27 at 10.52.16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371840"/>
            <a:ext cx="2736304" cy="75860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71800" y="323593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Prizes</a:t>
            </a:r>
            <a:endParaRPr lang="en-US" sz="1600" i="1" dirty="0">
              <a:solidFill>
                <a:srgbClr val="BFBFB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12" y="2193713"/>
            <a:ext cx="2376264" cy="243804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496" y="469409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rgbClr val="BFBFBF"/>
                </a:solidFill>
              </a:rPr>
              <a:t>Crowdfunding</a:t>
            </a:r>
            <a:endParaRPr lang="en-US" sz="1600" i="1" dirty="0">
              <a:solidFill>
                <a:srgbClr val="BFBFB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53/58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97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517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An Overlooked Strategy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 descr="Screen Shot 2018-01-22 at 11.00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1590"/>
            <a:ext cx="6696744" cy="1962839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587774" y="3579862"/>
            <a:ext cx="46322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Diverse Funding of Open </a:t>
            </a:r>
            <a:r>
              <a:rPr lang="en-US" sz="1600" dirty="0">
                <a:solidFill>
                  <a:srgbClr val="FF0000"/>
                </a:solidFill>
              </a:rPr>
              <a:t>S</a:t>
            </a:r>
            <a:r>
              <a:rPr lang="en-US" sz="1600" dirty="0" smtClean="0">
                <a:solidFill>
                  <a:srgbClr val="FF0000"/>
                </a:solidFill>
              </a:rPr>
              <a:t>ource </a:t>
            </a:r>
            <a:r>
              <a:rPr lang="en-US" sz="1600" dirty="0">
                <a:solidFill>
                  <a:srgbClr val="FF0000"/>
                </a:solidFill>
              </a:rPr>
              <a:t>D</a:t>
            </a:r>
            <a:r>
              <a:rPr lang="en-US" sz="1600" dirty="0" smtClean="0">
                <a:solidFill>
                  <a:srgbClr val="FF0000"/>
                </a:solidFill>
              </a:rPr>
              <a:t>rug Discovery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|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sym typeface="Wingdings"/>
              </a:rPr>
              <a:t>Make Money Back</a:t>
            </a:r>
          </a:p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sym typeface="Wingdings"/>
              </a:rPr>
              <a:t>|</a:t>
            </a:r>
          </a:p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sym typeface="Wingdings"/>
              </a:rPr>
              <a:t>Drug Goes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sym typeface="Wingdings"/>
              </a:rPr>
              <a:t>G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sym typeface="Wingdings"/>
              </a:rPr>
              <a:t>eneric 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Picture 2" descr="Screen Shot 2018-02-27 at 12.20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142156"/>
            <a:ext cx="2704728" cy="2714973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54/58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0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517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Some Family History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 descr="Screen Shot 2018-02-27 at 12.22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1592"/>
            <a:ext cx="7916476" cy="1652522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859782"/>
            <a:ext cx="2753008" cy="2174876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2987824" y="4719060"/>
            <a:ext cx="533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upload.wikimedia.org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wikipedia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/commons/f/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fd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/Mule-</a:t>
            </a:r>
            <a:r>
              <a:rPr lang="en-US" sz="1000" dirty="0" err="1" smtClean="0">
                <a:solidFill>
                  <a:schemeClr val="tx1">
                    <a:lumMod val="50000"/>
                  </a:schemeClr>
                </a:solidFill>
              </a:rPr>
              <a:t>jenny.jpg</a:t>
            </a:r>
            <a:endParaRPr lang="en-U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Samuel_Crompton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#/media/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File:Samuel_Crompton_portrait.jpg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2067694"/>
            <a:ext cx="2008108" cy="2571750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6910200" y="4075206"/>
            <a:ext cx="18382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Samuel Crompton</a:t>
            </a:r>
          </a:p>
          <a:p>
            <a:pPr algn="ctr"/>
            <a:r>
              <a:rPr lang="en-US" sz="1600" dirty="0" smtClean="0"/>
              <a:t>1753–1827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203848" y="3219822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financial reward in proportion to contribution,</a:t>
            </a:r>
          </a:p>
          <a:p>
            <a:pPr algn="ctr"/>
            <a:r>
              <a:rPr lang="en-US" i="1" dirty="0" smtClean="0">
                <a:solidFill>
                  <a:srgbClr val="FFFF00"/>
                </a:solidFill>
              </a:rPr>
              <a:t>after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demonstration of effectiveness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55</a:t>
            </a:r>
            <a:r>
              <a:rPr lang="en-US" sz="1400" dirty="0" smtClean="0">
                <a:solidFill>
                  <a:srgbClr val="FFFFFF"/>
                </a:solidFill>
              </a:rPr>
              <a:t>/58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8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31" y="196817"/>
            <a:ext cx="89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Inclusiveness: Future Role of Private Sector</a:t>
            </a:r>
            <a:endParaRPr lang="en-US" sz="3600" i="1" dirty="0">
              <a:latin typeface="Avenir Light"/>
              <a:cs typeface="Avenir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71" y="735580"/>
            <a:ext cx="8424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“…organizations </a:t>
            </a:r>
            <a:r>
              <a:rPr lang="en-US" sz="1600" i="1" dirty="0"/>
              <a:t>of all types are increasingly taking advantage of the many benefits open source can bring in terms of 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cost-effectiveness, better code, lower barriers of entry, flexibility, and continual innovation</a:t>
            </a:r>
            <a:r>
              <a:rPr lang="en-US" sz="1600" i="1" dirty="0" smtClean="0"/>
              <a:t>.”</a:t>
            </a:r>
          </a:p>
          <a:p>
            <a:pPr algn="r"/>
            <a:r>
              <a:rPr lang="en-US" sz="1200" i="1" dirty="0" smtClean="0">
                <a:solidFill>
                  <a:schemeClr val="tx1">
                    <a:lumMod val="65000"/>
                  </a:schemeClr>
                </a:solidFill>
              </a:rPr>
              <a:t>World Bank Blog https</a:t>
            </a:r>
            <a:r>
              <a:rPr lang="en-US" sz="1200" i="1" dirty="0">
                <a:solidFill>
                  <a:schemeClr val="tx1">
                    <a:lumMod val="65000"/>
                  </a:schemeClr>
                </a:solidFill>
              </a:rPr>
              <a:t>://blogs.worldbank.org</a:t>
            </a:r>
            <a:r>
              <a:rPr lang="en-US" sz="1200" i="1" dirty="0" smtClean="0">
                <a:solidFill>
                  <a:schemeClr val="tx1">
                    <a:lumMod val="65000"/>
                  </a:schemeClr>
                </a:solidFill>
              </a:rPr>
              <a:t>/, Vivien </a:t>
            </a:r>
            <a:r>
              <a:rPr lang="en-US" sz="1200" i="1" dirty="0" err="1" smtClean="0">
                <a:solidFill>
                  <a:schemeClr val="tx1">
                    <a:lumMod val="65000"/>
                  </a:schemeClr>
                </a:solidFill>
              </a:rPr>
              <a:t>Deparday</a:t>
            </a:r>
            <a:r>
              <a:rPr lang="en-US" sz="1200" i="1" dirty="0" smtClean="0">
                <a:solidFill>
                  <a:schemeClr val="tx1">
                    <a:lumMod val="65000"/>
                  </a:schemeClr>
                </a:solidFill>
              </a:rPr>
              <a:t>, June </a:t>
            </a:r>
            <a:r>
              <a:rPr lang="en-US" sz="1200" b="1" i="1" dirty="0" smtClean="0">
                <a:solidFill>
                  <a:schemeClr val="tx1">
                    <a:lumMod val="65000"/>
                  </a:schemeClr>
                </a:solidFill>
              </a:rPr>
              <a:t>2017</a:t>
            </a:r>
            <a:endParaRPr lang="en-US" sz="1200" b="1" i="1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Picture 4" descr="Screen Shot 2017-06-18 at 5.15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219845"/>
            <a:ext cx="3528392" cy="8488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7904" y="1779697"/>
            <a:ext cx="518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“We </a:t>
            </a:r>
            <a:r>
              <a:rPr lang="en-US" sz="1400" dirty="0"/>
              <a:t>conservatively estimate GFDRR’s return on investment </a:t>
            </a:r>
            <a:r>
              <a:rPr lang="en-US" sz="1400" dirty="0">
                <a:solidFill>
                  <a:schemeClr val="accent6"/>
                </a:solidFill>
              </a:rPr>
              <a:t>(ROI) for </a:t>
            </a:r>
            <a:r>
              <a:rPr lang="en-US" sz="1400" dirty="0" err="1">
                <a:solidFill>
                  <a:schemeClr val="accent6"/>
                </a:solidFill>
              </a:rPr>
              <a:t>GeoNode</a:t>
            </a:r>
            <a:r>
              <a:rPr lang="en-US" sz="1400" dirty="0">
                <a:solidFill>
                  <a:schemeClr val="accent6"/>
                </a:solidFill>
              </a:rPr>
              <a:t> to </a:t>
            </a:r>
            <a:r>
              <a:rPr lang="en-US" sz="1400" dirty="0" smtClean="0">
                <a:solidFill>
                  <a:schemeClr val="accent6"/>
                </a:solidFill>
              </a:rPr>
              <a:t>have </a:t>
            </a:r>
            <a:r>
              <a:rPr lang="en-US" sz="1400" dirty="0">
                <a:solidFill>
                  <a:schemeClr val="accent6"/>
                </a:solidFill>
              </a:rPr>
              <a:t>been at least 200% </a:t>
            </a:r>
            <a:r>
              <a:rPr lang="en-US" sz="1400" dirty="0"/>
              <a:t>— with an emphasis on “conservative”. </a:t>
            </a:r>
            <a:r>
              <a:rPr lang="en-US" sz="1400" dirty="0" smtClean="0"/>
              <a:t>… the </a:t>
            </a:r>
            <a:r>
              <a:rPr lang="en-US" sz="1400" dirty="0"/>
              <a:t>long-term and indirect ROI is much greater than that, and continues to </a:t>
            </a:r>
            <a:r>
              <a:rPr lang="en-US" sz="1400" dirty="0" smtClean="0"/>
              <a:t>grow”</a:t>
            </a:r>
          </a:p>
          <a:p>
            <a:pPr algn="r"/>
            <a:r>
              <a:rPr lang="en-US" sz="1200" i="1" dirty="0" smtClean="0">
                <a:solidFill>
                  <a:schemeClr val="tx1">
                    <a:lumMod val="50000"/>
                  </a:schemeClr>
                </a:solidFill>
              </a:rPr>
              <a:t>A Case Study on Institutional Investments in Open Source, World Bank and Global Facility for Disaster Reduction and Recovery (GFDRR), </a:t>
            </a:r>
            <a:r>
              <a:rPr lang="en-US" sz="1200" b="1" i="1" dirty="0" smtClean="0">
                <a:solidFill>
                  <a:schemeClr val="tx1">
                    <a:lumMod val="50000"/>
                  </a:schemeClr>
                </a:solidFill>
              </a:rPr>
              <a:t>2017</a:t>
            </a:r>
            <a:endParaRPr lang="en-US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 descr="Screen Shot 2017-06-18 at 5.2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87571"/>
            <a:ext cx="3312368" cy="1162222"/>
          </a:xfrm>
          <a:prstGeom prst="rect">
            <a:avLst/>
          </a:prstGeom>
        </p:spPr>
      </p:pic>
      <p:pic>
        <p:nvPicPr>
          <p:cNvPr id="8" name="Picture 7" descr="Screen Shot 2017-06-18 at 5.42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33" y="3165816"/>
            <a:ext cx="3312363" cy="17821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1960" y="4155926"/>
            <a:ext cx="4392488" cy="861774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12700">
              <a:schemeClr val="accent6">
                <a:alpha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$371M VC investments in OS software in Q1 2017 alone</a:t>
            </a:r>
          </a:p>
          <a:p>
            <a:pPr algn="r"/>
            <a:r>
              <a:rPr lang="en-US" sz="1400" i="1" dirty="0" smtClean="0">
                <a:solidFill>
                  <a:srgbClr val="7F7F7F"/>
                </a:solidFill>
              </a:rPr>
              <a:t>Jason Rowley, </a:t>
            </a:r>
            <a:r>
              <a:rPr lang="en-US" sz="1400" i="1" dirty="0" err="1" smtClean="0">
                <a:solidFill>
                  <a:srgbClr val="7F7F7F"/>
                </a:solidFill>
              </a:rPr>
              <a:t>CrunchBase</a:t>
            </a:r>
            <a:r>
              <a:rPr lang="en-US" sz="1400" i="1" dirty="0" smtClean="0">
                <a:solidFill>
                  <a:srgbClr val="7F7F7F"/>
                </a:solidFill>
              </a:rPr>
              <a:t>, April </a:t>
            </a:r>
            <a:r>
              <a:rPr lang="en-US" sz="1400" b="1" i="1" dirty="0" smtClean="0">
                <a:solidFill>
                  <a:srgbClr val="7F7F7F"/>
                </a:solidFill>
              </a:rPr>
              <a:t>2017</a:t>
            </a:r>
            <a:endParaRPr lang="en-US" sz="1400" b="1" i="1" dirty="0">
              <a:solidFill>
                <a:srgbClr val="7F7F7F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2843808" y="4227934"/>
            <a:ext cx="504056" cy="378042"/>
          </a:xfrm>
          <a:prstGeom prst="donut">
            <a:avLst>
              <a:gd name="adj" fmla="val 9804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9" idx="1"/>
            <a:endCxn id="10" idx="6"/>
          </p:cNvCxnSpPr>
          <p:nvPr/>
        </p:nvCxnSpPr>
        <p:spPr>
          <a:xfrm flipH="1" flipV="1">
            <a:off x="3347864" y="4416955"/>
            <a:ext cx="864096" cy="16985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56</a:t>
            </a:r>
            <a:r>
              <a:rPr lang="en-US" sz="1400" dirty="0" smtClean="0">
                <a:solidFill>
                  <a:srgbClr val="FFFFFF"/>
                </a:solidFill>
              </a:rPr>
              <a:t>/58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04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0-27 at 2.2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97" y="1128448"/>
            <a:ext cx="6012701" cy="988319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4" name="Picture 3" descr="Screen Shot 2015-10-27 at 2.3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59" y="2067717"/>
            <a:ext cx="6012701" cy="1345195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5" name="Picture 4" descr="Screen Shot 2015-10-27 at 2.31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3088852"/>
            <a:ext cx="5158142" cy="1414268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6" name="Picture 5" descr="Screen Shot 2015-10-27 at 2.33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57740"/>
            <a:ext cx="8676456" cy="444958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8" name="Picture 7" descr="Screen Shot 2015-10-27 at 2.37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4168971"/>
            <a:ext cx="6729643" cy="753808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320483"/>
            <a:ext cx="9144000" cy="70788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</a:rPr>
              <a:t>New Problems Need Radical Approaches</a:t>
            </a:r>
            <a:endParaRPr lang="en-US" sz="4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57/58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5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Text Box 8"/>
          <p:cNvSpPr txBox="1">
            <a:spLocks noChangeArrowheads="1"/>
          </p:cNvSpPr>
          <p:nvPr/>
        </p:nvSpPr>
        <p:spPr bwMode="auto">
          <a:xfrm>
            <a:off x="228600" y="1957151"/>
            <a:ext cx="853440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accent6"/>
                </a:solidFill>
              </a:rPr>
              <a:t>Sydney</a:t>
            </a:r>
            <a:r>
              <a:rPr lang="en-GB" sz="1000" dirty="0" smtClean="0"/>
              <a:t>: </a:t>
            </a:r>
            <a:r>
              <a:rPr lang="en-GB" sz="1000" dirty="0"/>
              <a:t>Alice </a:t>
            </a:r>
            <a:r>
              <a:rPr lang="en-GB" sz="1000" dirty="0" smtClean="0"/>
              <a:t>Williamson, Ed </a:t>
            </a:r>
            <a:r>
              <a:rPr lang="en-GB" sz="1000" dirty="0" err="1" smtClean="0"/>
              <a:t>Tse</a:t>
            </a:r>
            <a:r>
              <a:rPr lang="en-GB" sz="1000" dirty="0" smtClean="0"/>
              <a:t>, Michael </a:t>
            </a:r>
            <a:r>
              <a:rPr lang="en-GB" sz="1000" dirty="0" err="1" smtClean="0"/>
              <a:t>Woelfe</a:t>
            </a:r>
            <a:r>
              <a:rPr lang="en-GB" sz="1000" dirty="0" smtClean="0"/>
              <a:t>, Paul </a:t>
            </a:r>
            <a:r>
              <a:rPr lang="en-GB" sz="1000" dirty="0" err="1" smtClean="0"/>
              <a:t>Ylioja</a:t>
            </a:r>
            <a:r>
              <a:rPr lang="en-GB" sz="1000" dirty="0" smtClean="0"/>
              <a:t>, Murray Robertson, David Smith, Kat </a:t>
            </a:r>
            <a:r>
              <a:rPr lang="en-GB" sz="1000" dirty="0" err="1" smtClean="0"/>
              <a:t>Badiola</a:t>
            </a:r>
            <a:r>
              <a:rPr lang="en-GB" sz="1000" dirty="0" smtClean="0"/>
              <a:t>, Jimmy </a:t>
            </a:r>
            <a:r>
              <a:rPr lang="en-GB" sz="1000" dirty="0" err="1" smtClean="0"/>
              <a:t>Cronshaw</a:t>
            </a:r>
            <a:r>
              <a:rPr lang="en-GB" sz="1000" dirty="0" smtClean="0"/>
              <a:t>, Zoe Hungerford, Laura White, Clara Chen, Angela </a:t>
            </a:r>
            <a:r>
              <a:rPr lang="en-GB" sz="1000" dirty="0" err="1" smtClean="0"/>
              <a:t>Butera</a:t>
            </a:r>
            <a:r>
              <a:rPr lang="en-GB" sz="1000" dirty="0" smtClean="0"/>
              <a:t>, </a:t>
            </a:r>
            <a:r>
              <a:rPr lang="en-GB" sz="1000" dirty="0" err="1" smtClean="0"/>
              <a:t>Matin</a:t>
            </a:r>
            <a:r>
              <a:rPr lang="en-GB" sz="1000" dirty="0" smtClean="0"/>
              <a:t> Dean, Althea Tsang, Jo </a:t>
            </a:r>
            <a:r>
              <a:rPr lang="en-GB" sz="1000" dirty="0" err="1" smtClean="0"/>
              <a:t>Ubels</a:t>
            </a:r>
            <a:r>
              <a:rPr lang="en-GB" sz="1000" dirty="0" smtClean="0"/>
              <a:t>, Tom MacDonald, Matt </a:t>
            </a:r>
            <a:r>
              <a:rPr lang="en-GB" sz="1000" dirty="0" err="1" smtClean="0"/>
              <a:t>Tarnowski</a:t>
            </a:r>
            <a:r>
              <a:rPr lang="en-GB" sz="1000" dirty="0" smtClean="0"/>
              <a:t>, Peter Turner, Carmen Tran, Inga </a:t>
            </a:r>
            <a:r>
              <a:rPr lang="en-GB" sz="1000" dirty="0" err="1" smtClean="0"/>
              <a:t>Topolnicki</a:t>
            </a:r>
            <a:r>
              <a:rPr lang="en-GB" sz="1000" dirty="0" smtClean="0"/>
              <a:t>, </a:t>
            </a:r>
            <a:r>
              <a:rPr lang="en-GB" sz="1000" dirty="0" err="1" smtClean="0"/>
              <a:t>Haochuan</a:t>
            </a:r>
            <a:r>
              <a:rPr lang="en-GB" sz="1000" dirty="0" smtClean="0"/>
              <a:t> Mao, </a:t>
            </a:r>
            <a:r>
              <a:rPr lang="en-GB" sz="1000" dirty="0" err="1" smtClean="0"/>
              <a:t>Tianyi</a:t>
            </a:r>
            <a:r>
              <a:rPr lang="en-GB" sz="1000" dirty="0" smtClean="0"/>
              <a:t> </a:t>
            </a:r>
            <a:r>
              <a:rPr lang="en-GB" sz="1000" dirty="0" err="1" smtClean="0"/>
              <a:t>Zheng</a:t>
            </a:r>
            <a:r>
              <a:rPr lang="en-GB" sz="1000" dirty="0" smtClean="0"/>
              <a:t>, Jasper Tyler, </a:t>
            </a:r>
            <a:r>
              <a:rPr lang="en-GB" sz="1000" dirty="0" err="1" smtClean="0"/>
              <a:t>Mathamsanqa</a:t>
            </a:r>
            <a:r>
              <a:rPr lang="en-GB" sz="1000" dirty="0" smtClean="0"/>
              <a:t> </a:t>
            </a:r>
            <a:r>
              <a:rPr lang="en-GB" sz="1000" dirty="0" err="1" smtClean="0"/>
              <a:t>Bhebhe</a:t>
            </a:r>
            <a:r>
              <a:rPr lang="en-GB" sz="1000" dirty="0" smtClean="0"/>
              <a:t>, Marat </a:t>
            </a:r>
            <a:r>
              <a:rPr lang="en-GB" sz="1000" dirty="0" err="1" smtClean="0"/>
              <a:t>Korsik</a:t>
            </a:r>
            <a:r>
              <a:rPr lang="en-GB" sz="1000" dirty="0" smtClean="0"/>
              <a:t> </a:t>
            </a:r>
            <a:r>
              <a:rPr lang="en-GB" sz="1000" b="1" dirty="0">
                <a:solidFill>
                  <a:srgbClr val="F79646"/>
                </a:solidFill>
              </a:rPr>
              <a:t>MMV</a:t>
            </a:r>
            <a:r>
              <a:rPr lang="en-GB" sz="1000" dirty="0"/>
              <a:t>: Tim Wells, Paul Willis, Jeremy Burrows </a:t>
            </a:r>
            <a:r>
              <a:rPr lang="en-GB" sz="1000" b="1" dirty="0">
                <a:solidFill>
                  <a:srgbClr val="F79646"/>
                </a:solidFill>
              </a:rPr>
              <a:t>GSK</a:t>
            </a:r>
            <a:r>
              <a:rPr lang="en-GB" sz="1000" dirty="0"/>
              <a:t>: Javier </a:t>
            </a:r>
            <a:r>
              <a:rPr lang="en-GB" sz="1000" dirty="0" err="1"/>
              <a:t>Gamo</a:t>
            </a:r>
            <a:r>
              <a:rPr lang="en-GB" sz="1000" dirty="0"/>
              <a:t>, Felix Calderon, </a:t>
            </a:r>
            <a:r>
              <a:rPr lang="en-GB" sz="1000" dirty="0" err="1"/>
              <a:t>Lluis</a:t>
            </a:r>
            <a:r>
              <a:rPr lang="en-GB" sz="1000" dirty="0"/>
              <a:t> </a:t>
            </a:r>
            <a:r>
              <a:rPr lang="en-GB" sz="1000" dirty="0" err="1"/>
              <a:t>Ballell</a:t>
            </a:r>
            <a:r>
              <a:rPr lang="en-GB" sz="1000" dirty="0"/>
              <a:t>, Julia Castro-</a:t>
            </a:r>
            <a:r>
              <a:rPr lang="en-GB" sz="1000" dirty="0" err="1"/>
              <a:t>Pichel</a:t>
            </a:r>
            <a:r>
              <a:rPr lang="en-GB" sz="1000" dirty="0"/>
              <a:t>, </a:t>
            </a:r>
            <a:r>
              <a:rPr lang="en-GB" sz="1000" dirty="0" smtClean="0"/>
              <a:t>Carlos </a:t>
            </a:r>
            <a:r>
              <a:rPr lang="en-GB" sz="1000" dirty="0" err="1" smtClean="0"/>
              <a:t>Alemparte</a:t>
            </a:r>
            <a:r>
              <a:rPr lang="en-GB" sz="1000" dirty="0" smtClean="0"/>
              <a:t>, </a:t>
            </a:r>
            <a:r>
              <a:rPr lang="en-GB" sz="1000" dirty="0" err="1" smtClean="0"/>
              <a:t>Benigno</a:t>
            </a:r>
            <a:r>
              <a:rPr lang="en-GB" sz="1000" dirty="0" smtClean="0"/>
              <a:t> </a:t>
            </a:r>
            <a:r>
              <a:rPr lang="en-GB" sz="1000" dirty="0" err="1" smtClean="0"/>
              <a:t>Crespo</a:t>
            </a:r>
            <a:r>
              <a:rPr lang="en-GB" sz="1000" dirty="0" smtClean="0"/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Sydney Grammar School</a:t>
            </a:r>
            <a:r>
              <a:rPr lang="en-GB" sz="1000" dirty="0" smtClean="0"/>
              <a:t>: Malcolm </a:t>
            </a:r>
            <a:r>
              <a:rPr lang="en-GB" sz="1000" dirty="0" err="1" smtClean="0"/>
              <a:t>Binns</a:t>
            </a:r>
            <a:r>
              <a:rPr lang="en-GB" sz="1000" dirty="0" smtClean="0"/>
              <a:t>, Erin Sheridan, the boys </a:t>
            </a:r>
            <a:r>
              <a:rPr lang="en-GB" sz="1000" b="1" dirty="0" smtClean="0">
                <a:solidFill>
                  <a:srgbClr val="F79646"/>
                </a:solidFill>
              </a:rPr>
              <a:t>WHO/TDR</a:t>
            </a:r>
            <a:r>
              <a:rPr lang="en-GB" sz="1000" dirty="0" smtClean="0"/>
              <a:t>: </a:t>
            </a:r>
            <a:r>
              <a:rPr lang="en-GB" sz="1000" dirty="0" err="1" smtClean="0"/>
              <a:t>Piero</a:t>
            </a:r>
            <a:r>
              <a:rPr lang="en-GB" sz="1000" dirty="0" smtClean="0"/>
              <a:t> </a:t>
            </a:r>
            <a:r>
              <a:rPr lang="en-GB" sz="1000" dirty="0" err="1" smtClean="0"/>
              <a:t>Olliaro</a:t>
            </a:r>
            <a:r>
              <a:rPr lang="en-GB" sz="1000" dirty="0" smtClean="0"/>
              <a:t> </a:t>
            </a:r>
            <a:r>
              <a:rPr lang="en-GB" sz="1000" b="1" dirty="0" err="1" smtClean="0">
                <a:solidFill>
                  <a:srgbClr val="F79646"/>
                </a:solidFill>
              </a:rPr>
              <a:t>Syncom</a:t>
            </a:r>
            <a:r>
              <a:rPr lang="en-GB" sz="1000" b="1" dirty="0" smtClean="0">
                <a:solidFill>
                  <a:srgbClr val="F79646"/>
                </a:solidFill>
              </a:rPr>
              <a:t> B.V.</a:t>
            </a:r>
            <a:r>
              <a:rPr lang="en-GB" sz="1000" dirty="0" smtClean="0"/>
              <a:t>: Jean-Paul </a:t>
            </a:r>
            <a:r>
              <a:rPr lang="en-GB" sz="1000" dirty="0" err="1" smtClean="0"/>
              <a:t>Seerden</a:t>
            </a:r>
            <a:r>
              <a:rPr lang="en-GB" sz="1000" dirty="0" smtClean="0"/>
              <a:t> </a:t>
            </a:r>
            <a:r>
              <a:rPr lang="en-GB" sz="1000" b="1" dirty="0" smtClean="0">
                <a:solidFill>
                  <a:schemeClr val="accent6"/>
                </a:solidFill>
              </a:rPr>
              <a:t>Massachusetts College of Pharmacy and Health Sciences</a:t>
            </a:r>
            <a:r>
              <a:rPr lang="en-GB" sz="1000" dirty="0" smtClean="0"/>
              <a:t>: Chase Smith and students </a:t>
            </a:r>
            <a:r>
              <a:rPr lang="en-GB" sz="1000" b="1" dirty="0" smtClean="0">
                <a:solidFill>
                  <a:srgbClr val="F79646"/>
                </a:solidFill>
              </a:rPr>
              <a:t>Dundee</a:t>
            </a:r>
            <a:r>
              <a:rPr lang="en-GB" sz="1000" dirty="0" smtClean="0"/>
              <a:t>: Irene </a:t>
            </a:r>
            <a:r>
              <a:rPr lang="en-GB" sz="1000" dirty="0" err="1" smtClean="0"/>
              <a:t>Hallyburton</a:t>
            </a:r>
            <a:r>
              <a:rPr lang="en-GB" sz="1000" dirty="0" smtClean="0"/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Southampton</a:t>
            </a:r>
            <a:r>
              <a:rPr lang="en-GB" sz="1000" dirty="0" smtClean="0"/>
              <a:t>: Jeremy Frey and team </a:t>
            </a:r>
            <a:r>
              <a:rPr lang="en-GB" sz="1000" b="1" dirty="0" err="1" smtClean="0">
                <a:solidFill>
                  <a:srgbClr val="F79646"/>
                </a:solidFill>
              </a:rPr>
              <a:t>ChEMBL</a:t>
            </a:r>
            <a:r>
              <a:rPr lang="en-GB" sz="1000" dirty="0" smtClean="0"/>
              <a:t>: John </a:t>
            </a:r>
            <a:r>
              <a:rPr lang="en-GB" sz="1000" dirty="0" err="1" smtClean="0"/>
              <a:t>Overington</a:t>
            </a:r>
            <a:r>
              <a:rPr lang="en-GB" sz="1000" dirty="0"/>
              <a:t>,</a:t>
            </a:r>
            <a:r>
              <a:rPr lang="en-GB" sz="1000" dirty="0" smtClean="0"/>
              <a:t> Iain Wallace, George </a:t>
            </a:r>
            <a:r>
              <a:rPr lang="en-GB" sz="1000" dirty="0" err="1" smtClean="0"/>
              <a:t>Papadatos</a:t>
            </a:r>
            <a:r>
              <a:rPr lang="en-GB" sz="1000" dirty="0" smtClean="0"/>
              <a:t> </a:t>
            </a:r>
            <a:r>
              <a:rPr lang="en-GB" sz="1000" b="1" dirty="0">
                <a:solidFill>
                  <a:srgbClr val="F79646"/>
                </a:solidFill>
              </a:rPr>
              <a:t>ANU</a:t>
            </a:r>
            <a:r>
              <a:rPr lang="en-GB" sz="1000" dirty="0" smtClean="0"/>
              <a:t>: </a:t>
            </a:r>
            <a:r>
              <a:rPr lang="en-GB" sz="1000" dirty="0" err="1" smtClean="0"/>
              <a:t>Kiaran</a:t>
            </a:r>
            <a:r>
              <a:rPr lang="en-GB" sz="1000" dirty="0" smtClean="0"/>
              <a:t> Kirk, Adele </a:t>
            </a:r>
            <a:r>
              <a:rPr lang="en-GB" sz="1000" dirty="0" err="1" smtClean="0"/>
              <a:t>Lehane</a:t>
            </a:r>
            <a:r>
              <a:rPr lang="en-GB" sz="1000" dirty="0" smtClean="0"/>
              <a:t>, Adelaide Dennis </a:t>
            </a:r>
            <a:r>
              <a:rPr lang="en-GB" sz="1000" b="1" dirty="0" smtClean="0">
                <a:solidFill>
                  <a:srgbClr val="F79646"/>
                </a:solidFill>
              </a:rPr>
              <a:t>OSDD India</a:t>
            </a:r>
            <a:r>
              <a:rPr lang="en-GB" sz="1000" dirty="0" smtClean="0"/>
              <a:t>: Sanjay </a:t>
            </a:r>
            <a:r>
              <a:rPr lang="en-GB" sz="1000" dirty="0" err="1" smtClean="0"/>
              <a:t>Batra</a:t>
            </a:r>
            <a:r>
              <a:rPr lang="en-GB" sz="1000" dirty="0" smtClean="0"/>
              <a:t>, </a:t>
            </a:r>
            <a:r>
              <a:rPr lang="en-GB" sz="1000" dirty="0" err="1" smtClean="0"/>
              <a:t>Soumya</a:t>
            </a:r>
            <a:r>
              <a:rPr lang="en-GB" sz="1000" dirty="0" smtClean="0"/>
              <a:t> Bhattacharyya</a:t>
            </a:r>
            <a:r>
              <a:rPr lang="en-GB" sz="1000" dirty="0" smtClean="0">
                <a:solidFill>
                  <a:srgbClr val="F79646"/>
                </a:solidFill>
              </a:rPr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Griffith</a:t>
            </a:r>
            <a:r>
              <a:rPr lang="en-GB" sz="1000" dirty="0" smtClean="0"/>
              <a:t>: Vicky Avery, Sandra Duffy, Sabine Fletcher, Mark </a:t>
            </a:r>
            <a:r>
              <a:rPr lang="en-GB" sz="1000" dirty="0" err="1" smtClean="0"/>
              <a:t>Coster</a:t>
            </a:r>
            <a:r>
              <a:rPr lang="en-GB" sz="1000" dirty="0" smtClean="0"/>
              <a:t> and student teams </a:t>
            </a:r>
            <a:r>
              <a:rPr lang="en-GB" sz="1000" b="1" dirty="0" err="1" smtClean="0">
                <a:solidFill>
                  <a:srgbClr val="F79646"/>
                </a:solidFill>
              </a:rPr>
              <a:t>Monash</a:t>
            </a:r>
            <a:r>
              <a:rPr lang="en-GB" sz="1000" dirty="0" smtClean="0"/>
              <a:t>: Sue </a:t>
            </a:r>
            <a:r>
              <a:rPr lang="en-GB" sz="1000" dirty="0" err="1" smtClean="0"/>
              <a:t>Charman</a:t>
            </a:r>
            <a:r>
              <a:rPr lang="en-GB" sz="1000" dirty="0" smtClean="0"/>
              <a:t>, Karen White, Darren </a:t>
            </a:r>
            <a:r>
              <a:rPr lang="en-GB" sz="1000" dirty="0"/>
              <a:t>Creek, </a:t>
            </a:r>
            <a:r>
              <a:rPr lang="en-GB" sz="1000" dirty="0" err="1"/>
              <a:t>Anubhav</a:t>
            </a:r>
            <a:r>
              <a:rPr lang="en-GB" sz="1000" dirty="0"/>
              <a:t> </a:t>
            </a:r>
            <a:r>
              <a:rPr lang="en-GB" sz="1000" dirty="0" err="1"/>
              <a:t>Srivastava</a:t>
            </a:r>
            <a:r>
              <a:rPr lang="en-GB" sz="1000" dirty="0"/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Melbourne</a:t>
            </a:r>
            <a:r>
              <a:rPr lang="en-GB" sz="1000" dirty="0" smtClean="0"/>
              <a:t>: Stuart Ralph, James Pham </a:t>
            </a:r>
            <a:r>
              <a:rPr lang="en-GB" sz="1000" b="1" dirty="0" smtClean="0">
                <a:solidFill>
                  <a:srgbClr val="F79646"/>
                </a:solidFill>
              </a:rPr>
              <a:t>Basel</a:t>
            </a:r>
            <a:r>
              <a:rPr lang="en-GB" sz="1000" dirty="0" smtClean="0"/>
              <a:t>: Sergio </a:t>
            </a:r>
            <a:r>
              <a:rPr lang="en-GB" sz="1000" dirty="0" err="1" smtClean="0"/>
              <a:t>Wittlin</a:t>
            </a:r>
            <a:r>
              <a:rPr lang="en-GB" sz="1000" dirty="0" smtClean="0"/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Edinburgh</a:t>
            </a:r>
            <a:r>
              <a:rPr lang="en-GB" sz="1000" dirty="0" smtClean="0"/>
              <a:t>: Patrick Thompson, </a:t>
            </a:r>
            <a:r>
              <a:rPr lang="en-GB" sz="1000" dirty="0" err="1" smtClean="0"/>
              <a:t>Eduvie</a:t>
            </a:r>
            <a:r>
              <a:rPr lang="en-GB" sz="1000" dirty="0" smtClean="0"/>
              <a:t> </a:t>
            </a:r>
            <a:r>
              <a:rPr lang="en-GB" sz="1000" dirty="0" err="1" smtClean="0"/>
              <a:t>Omene</a:t>
            </a:r>
            <a:r>
              <a:rPr lang="en-GB" sz="1000" dirty="0" smtClean="0"/>
              <a:t>, Devon Scott, Tom Foley </a:t>
            </a:r>
            <a:r>
              <a:rPr lang="en-GB" sz="1000" b="1" dirty="0">
                <a:solidFill>
                  <a:srgbClr val="F79646"/>
                </a:solidFill>
              </a:rPr>
              <a:t>Pfizer</a:t>
            </a:r>
            <a:r>
              <a:rPr lang="en-GB" sz="1000" dirty="0" smtClean="0"/>
              <a:t>: Scott </a:t>
            </a:r>
            <a:r>
              <a:rPr lang="en-GB" sz="1000" dirty="0" err="1" smtClean="0"/>
              <a:t>Obach</a:t>
            </a:r>
            <a:r>
              <a:rPr lang="en-GB" sz="1000" dirty="0" smtClean="0"/>
              <a:t>, Christine Orozco </a:t>
            </a:r>
            <a:r>
              <a:rPr lang="en-GB" sz="1000" b="1" dirty="0">
                <a:solidFill>
                  <a:srgbClr val="F79646"/>
                </a:solidFill>
              </a:rPr>
              <a:t>Lawrence University</a:t>
            </a:r>
            <a:r>
              <a:rPr lang="en-GB" sz="1000" dirty="0" smtClean="0"/>
              <a:t>: Stefan </a:t>
            </a:r>
            <a:r>
              <a:rPr lang="en-GB" sz="1000" dirty="0" err="1" smtClean="0"/>
              <a:t>Debbert</a:t>
            </a:r>
            <a:r>
              <a:rPr lang="en-GB" sz="1000" dirty="0" smtClean="0"/>
              <a:t> and students </a:t>
            </a:r>
            <a:r>
              <a:rPr lang="en-GB" sz="1000" b="1" dirty="0" smtClean="0">
                <a:solidFill>
                  <a:schemeClr val="accent6"/>
                </a:solidFill>
              </a:rPr>
              <a:t>Haverford College</a:t>
            </a:r>
            <a:r>
              <a:rPr lang="en-GB" sz="1000" dirty="0" smtClean="0"/>
              <a:t>: Robert </a:t>
            </a:r>
            <a:r>
              <a:rPr lang="en-GB" sz="1000" dirty="0" err="1" smtClean="0"/>
              <a:t>Broadrup</a:t>
            </a:r>
            <a:r>
              <a:rPr lang="en-GB" sz="1000" dirty="0" smtClean="0"/>
              <a:t> </a:t>
            </a:r>
            <a:r>
              <a:rPr lang="en-GB" sz="1000" b="1" dirty="0" err="1" smtClean="0">
                <a:solidFill>
                  <a:srgbClr val="F79646"/>
                </a:solidFill>
              </a:rPr>
              <a:t>Karolinska</a:t>
            </a:r>
            <a:r>
              <a:rPr lang="en-GB" sz="1000" dirty="0" smtClean="0"/>
              <a:t> </a:t>
            </a:r>
            <a:r>
              <a:rPr lang="en-GB" sz="1000" b="1" dirty="0">
                <a:solidFill>
                  <a:srgbClr val="F79646"/>
                </a:solidFill>
              </a:rPr>
              <a:t>Institute</a:t>
            </a:r>
            <a:r>
              <a:rPr lang="en-GB" sz="1000" dirty="0" smtClean="0"/>
              <a:t>: Sabin </a:t>
            </a:r>
            <a:r>
              <a:rPr lang="en-GB" sz="1000" dirty="0" err="1" smtClean="0"/>
              <a:t>Llona-Minguez</a:t>
            </a:r>
            <a:r>
              <a:rPr lang="en-GB" sz="1000" dirty="0"/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University </a:t>
            </a:r>
            <a:r>
              <a:rPr lang="en-GB" sz="1000" b="1" dirty="0">
                <a:solidFill>
                  <a:srgbClr val="F79646"/>
                </a:solidFill>
              </a:rPr>
              <a:t>of </a:t>
            </a:r>
            <a:r>
              <a:rPr lang="en-GB" sz="1000" b="1" dirty="0" smtClean="0">
                <a:solidFill>
                  <a:srgbClr val="F79646"/>
                </a:solidFill>
              </a:rPr>
              <a:t>British Columbia</a:t>
            </a:r>
            <a:r>
              <a:rPr lang="en-GB" sz="1000" dirty="0" smtClean="0"/>
              <a:t>: Corey </a:t>
            </a:r>
            <a:r>
              <a:rPr lang="en-GB" sz="1000" dirty="0" err="1" smtClean="0"/>
              <a:t>Nislow</a:t>
            </a:r>
            <a:r>
              <a:rPr lang="en-GB" sz="1000" dirty="0" smtClean="0"/>
              <a:t>, </a:t>
            </a:r>
            <a:r>
              <a:rPr lang="en-GB" sz="1000" dirty="0" err="1" smtClean="0"/>
              <a:t>Marinella</a:t>
            </a:r>
            <a:r>
              <a:rPr lang="en-GB" sz="1000" dirty="0" smtClean="0"/>
              <a:t> </a:t>
            </a:r>
            <a:r>
              <a:rPr lang="en-GB" sz="1000" dirty="0" err="1" smtClean="0"/>
              <a:t>Gebbia</a:t>
            </a:r>
            <a:r>
              <a:rPr lang="en-GB" sz="1000" dirty="0" smtClean="0"/>
              <a:t>, Anna Lee </a:t>
            </a:r>
            <a:r>
              <a:rPr lang="en-GB" sz="1000" b="1" dirty="0" err="1">
                <a:solidFill>
                  <a:srgbClr val="F79646"/>
                </a:solidFill>
              </a:rPr>
              <a:t>Asclepia</a:t>
            </a:r>
            <a:r>
              <a:rPr lang="en-GB" sz="1000" dirty="0" smtClean="0"/>
              <a:t>: Frederick </a:t>
            </a:r>
            <a:r>
              <a:rPr lang="en-GB" sz="1000" dirty="0" err="1" smtClean="0"/>
              <a:t>DeRoose</a:t>
            </a:r>
            <a:r>
              <a:rPr lang="en-GB" sz="1000" dirty="0" smtClean="0"/>
              <a:t> </a:t>
            </a:r>
            <a:r>
              <a:rPr lang="en-GB" sz="1000" b="1" dirty="0" err="1" smtClean="0">
                <a:solidFill>
                  <a:srgbClr val="F79646"/>
                </a:solidFill>
              </a:rPr>
              <a:t>ExScientia</a:t>
            </a:r>
            <a:r>
              <a:rPr lang="en-GB" sz="1000" dirty="0" smtClean="0">
                <a:solidFill>
                  <a:srgbClr val="FFFFFF"/>
                </a:solidFill>
              </a:rPr>
              <a:t>:</a:t>
            </a:r>
            <a:r>
              <a:rPr lang="en-GB" sz="1000" b="1" dirty="0" smtClean="0">
                <a:solidFill>
                  <a:srgbClr val="F79646"/>
                </a:solidFill>
              </a:rPr>
              <a:t> </a:t>
            </a:r>
            <a:r>
              <a:rPr lang="en-GB" sz="1000" dirty="0" smtClean="0"/>
              <a:t>Willem van Hoorn </a:t>
            </a:r>
            <a:r>
              <a:rPr lang="en-GB" sz="1000" b="1" dirty="0">
                <a:solidFill>
                  <a:srgbClr val="F79646"/>
                </a:solidFill>
              </a:rPr>
              <a:t>UCSD</a:t>
            </a:r>
            <a:r>
              <a:rPr lang="en-GB" sz="1000" dirty="0" smtClean="0"/>
              <a:t>: Stephan Meister, Elizabeth </a:t>
            </a:r>
            <a:r>
              <a:rPr lang="en-GB" sz="1000" dirty="0" err="1" smtClean="0"/>
              <a:t>Winzeler</a:t>
            </a:r>
            <a:r>
              <a:rPr lang="en-GB" sz="1000" dirty="0" smtClean="0"/>
              <a:t> </a:t>
            </a:r>
            <a:r>
              <a:rPr lang="en-GB" sz="1000" b="1" dirty="0">
                <a:solidFill>
                  <a:srgbClr val="F79646"/>
                </a:solidFill>
              </a:rPr>
              <a:t>St Jude’s Hospital</a:t>
            </a:r>
            <a:r>
              <a:rPr lang="en-GB" sz="1000" dirty="0" smtClean="0"/>
              <a:t>: Kip Guy, Julie Clark </a:t>
            </a:r>
            <a:r>
              <a:rPr lang="en-GB" sz="1000" b="1" dirty="0" smtClean="0">
                <a:solidFill>
                  <a:srgbClr val="F79646"/>
                </a:solidFill>
              </a:rPr>
              <a:t>Other Online</a:t>
            </a:r>
            <a:r>
              <a:rPr lang="en-GB" sz="1000" dirty="0" smtClean="0"/>
              <a:t>: Chris </a:t>
            </a:r>
            <a:r>
              <a:rPr lang="en-GB" sz="1000" dirty="0" err="1" smtClean="0"/>
              <a:t>Southan</a:t>
            </a:r>
            <a:r>
              <a:rPr lang="en-GB" sz="1000" dirty="0" smtClean="0"/>
              <a:t>, Jonathan </a:t>
            </a:r>
            <a:r>
              <a:rPr lang="en-GB" sz="1000" dirty="0" err="1" smtClean="0"/>
              <a:t>Baell</a:t>
            </a:r>
            <a:r>
              <a:rPr lang="en-GB" sz="1000" dirty="0" smtClean="0"/>
              <a:t>, Chris Swain, </a:t>
            </a:r>
            <a:r>
              <a:rPr lang="en-GB" sz="1000" dirty="0" err="1" smtClean="0"/>
              <a:t>Egon</a:t>
            </a:r>
            <a:r>
              <a:rPr lang="en-GB" sz="1000" dirty="0" smtClean="0"/>
              <a:t> </a:t>
            </a:r>
            <a:r>
              <a:rPr lang="en-GB" sz="1000" dirty="0" err="1" smtClean="0"/>
              <a:t>Willighagen</a:t>
            </a:r>
            <a:r>
              <a:rPr lang="en-GB" sz="1000" dirty="0" smtClean="0"/>
              <a:t>, Vito </a:t>
            </a:r>
            <a:r>
              <a:rPr lang="en-GB" sz="1000" dirty="0" err="1" smtClean="0"/>
              <a:t>Spadavecchio</a:t>
            </a:r>
            <a:r>
              <a:rPr lang="en-GB" sz="1000" dirty="0" smtClean="0"/>
              <a:t>, Mandrake </a:t>
            </a:r>
            <a:r>
              <a:rPr lang="en-GB" sz="1000" dirty="0" err="1" smtClean="0"/>
              <a:t>Fernflower</a:t>
            </a:r>
            <a:r>
              <a:rPr lang="en-GB" sz="1000" dirty="0" smtClean="0"/>
              <a:t>, </a:t>
            </a:r>
            <a:r>
              <a:rPr lang="en-GB" sz="1000" dirty="0" err="1" smtClean="0"/>
              <a:t>Ho</a:t>
            </a:r>
            <a:r>
              <a:rPr lang="en-GB" sz="1000" dirty="0" smtClean="0"/>
              <a:t> Leung, </a:t>
            </a:r>
            <a:r>
              <a:rPr lang="en-GB" sz="1000" i="1" dirty="0" smtClean="0"/>
              <a:t>and many others </a:t>
            </a:r>
            <a:endParaRPr lang="en-US" sz="1000" dirty="0"/>
          </a:p>
        </p:txBody>
      </p:sp>
      <p:pic>
        <p:nvPicPr>
          <p:cNvPr id="73737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4091172"/>
            <a:ext cx="971912" cy="502088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73738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69493" y="4652566"/>
            <a:ext cx="709817" cy="482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creen shot 2011-10-03 at 9.28.1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4299942"/>
            <a:ext cx="2106515" cy="494686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0" name="Picture 9" descr="Murray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646" y="120968"/>
            <a:ext cx="1965810" cy="1739651"/>
          </a:xfrm>
          <a:prstGeom prst="rect">
            <a:avLst/>
          </a:prstGeom>
        </p:spPr>
      </p:pic>
      <p:pic>
        <p:nvPicPr>
          <p:cNvPr id="11" name="Picture 10" descr="Michael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0652" y="132427"/>
            <a:ext cx="2399788" cy="1739651"/>
          </a:xfrm>
          <a:prstGeom prst="rect">
            <a:avLst/>
          </a:prstGeom>
        </p:spPr>
      </p:pic>
      <p:pic>
        <p:nvPicPr>
          <p:cNvPr id="8" name="Picture 7" descr="Paul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7529" y="120968"/>
            <a:ext cx="1476079" cy="1739651"/>
          </a:xfrm>
          <a:prstGeom prst="rect">
            <a:avLst/>
          </a:prstGeom>
        </p:spPr>
      </p:pic>
      <p:pic>
        <p:nvPicPr>
          <p:cNvPr id="3" name="Picture 2" descr="Screen Shot 2017-05-24 at 4.07.1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69" y="4652079"/>
            <a:ext cx="1848515" cy="483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4088" y="4661040"/>
            <a:ext cx="933246" cy="465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045" y="87474"/>
            <a:ext cx="2225557" cy="1869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4288" y="4083918"/>
            <a:ext cx="1426579" cy="5165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9832" y="4091434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409586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Term 2½: Open </a:t>
            </a:r>
            <a:r>
              <a:rPr lang="en-US" sz="4400" i="1" dirty="0" smtClean="0">
                <a:solidFill>
                  <a:srgbClr val="E46C0A"/>
                </a:solidFill>
                <a:latin typeface="Calibri"/>
              </a:rPr>
              <a:t>Innovation</a:t>
            </a:r>
            <a:endParaRPr lang="en-US" sz="4400" i="1" dirty="0">
              <a:solidFill>
                <a:srgbClr val="E46C0A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888" y="2571761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7F7F7F"/>
                </a:solidFill>
              </a:rPr>
              <a:t>H. W. </a:t>
            </a:r>
            <a:r>
              <a:rPr lang="en-US" sz="1200" i="1" dirty="0" err="1">
                <a:solidFill>
                  <a:srgbClr val="7F7F7F"/>
                </a:solidFill>
              </a:rPr>
              <a:t>Chesbrough</a:t>
            </a:r>
            <a:r>
              <a:rPr lang="en-US" sz="1200" i="1" dirty="0">
                <a:solidFill>
                  <a:srgbClr val="7F7F7F"/>
                </a:solidFill>
              </a:rPr>
              <a:t>, Open Innovation: The new imperative for creating and profiting from technology. Boston: Harvard Business School Press, 2003 (ISBN 978-1578518371)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1743" y="1113593"/>
            <a:ext cx="487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A Nebulous Set of Ideas, Some Useful</a:t>
            </a:r>
            <a:endParaRPr lang="en-US" sz="2400" i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12" y="1707654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“Open </a:t>
            </a:r>
            <a:r>
              <a:rPr lang="en-US" i="1" dirty="0"/>
              <a:t>innovation is a paradigm that assumes that firms can and should use external ideas as well as internal ideas, and internal and external paths to market, as the firms look to advance their </a:t>
            </a:r>
            <a:r>
              <a:rPr lang="en-US" i="1" dirty="0" smtClean="0"/>
              <a:t>technology.”</a:t>
            </a:r>
            <a:endParaRPr lang="en-US" i="1" dirty="0"/>
          </a:p>
        </p:txBody>
      </p:sp>
      <p:pic>
        <p:nvPicPr>
          <p:cNvPr id="7" name="Picture 6" descr="AZ open innov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4191931"/>
            <a:ext cx="6660232" cy="89275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9" name="Picture 8" descr="GSK open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965" y="4405091"/>
            <a:ext cx="1914525" cy="542925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1" name="Picture 10" descr="innocentive-logo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82" y="3381840"/>
            <a:ext cx="4298126" cy="733368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3" name="Picture 12" descr="oidd_header_logo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3543858"/>
            <a:ext cx="3086100" cy="495300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sp>
        <p:nvSpPr>
          <p:cNvPr id="16" name="TextBox 15"/>
          <p:cNvSpPr txBox="1"/>
          <p:nvPr/>
        </p:nvSpPr>
        <p:spPr>
          <a:xfrm>
            <a:off x="8532440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36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90141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Term 3: Open </a:t>
            </a:r>
            <a:r>
              <a:rPr lang="en-US" sz="4400" i="1" dirty="0" smtClean="0">
                <a:solidFill>
                  <a:srgbClr val="E46C0A"/>
                </a:solidFill>
                <a:latin typeface="Calibri"/>
              </a:rPr>
              <a:t>Source</a:t>
            </a:r>
            <a:endParaRPr lang="en-US" sz="4400" i="1" dirty="0">
              <a:solidFill>
                <a:srgbClr val="E46C0A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0561" y="1113593"/>
            <a:ext cx="3710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A Different Way of Working</a:t>
            </a:r>
            <a:endParaRPr lang="en-US" sz="2400" i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202911"/>
            <a:ext cx="3780600" cy="1889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" y="1050980"/>
            <a:ext cx="9143999" cy="21688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60577" y="4659982"/>
            <a:ext cx="148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7F7F7F"/>
                </a:solidFill>
                <a:latin typeface="Calibri"/>
              </a:rPr>
              <a:t>http://bit.ly/9Pv119; </a:t>
            </a:r>
            <a:br>
              <a:rPr lang="en-US" sz="1200" dirty="0" smtClean="0">
                <a:solidFill>
                  <a:srgbClr val="7F7F7F"/>
                </a:solidFill>
                <a:latin typeface="Calibri"/>
              </a:rPr>
            </a:br>
            <a:r>
              <a:rPr lang="en-US" sz="1200" dirty="0" smtClean="0">
                <a:solidFill>
                  <a:srgbClr val="7F7F7F"/>
                </a:solidFill>
                <a:latin typeface="Calibri"/>
              </a:rPr>
              <a:t>http://bit.ly/9VTpqj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2440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2525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339502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Wide Adoption of Open </a:t>
            </a:r>
            <a:r>
              <a:rPr lang="en-US" sz="4400" i="1" dirty="0" smtClean="0">
                <a:solidFill>
                  <a:srgbClr val="E46C0A"/>
                </a:solidFill>
                <a:latin typeface="Calibri"/>
              </a:rPr>
              <a:t>Source</a:t>
            </a:r>
            <a:endParaRPr lang="en-US" sz="4400" i="1" dirty="0">
              <a:solidFill>
                <a:srgbClr val="E46C0A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51599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7F7F7F"/>
                </a:solidFill>
              </a:rPr>
              <a:t>A </a:t>
            </a:r>
            <a:r>
              <a:rPr lang="en-US" sz="1200" i="1" dirty="0">
                <a:solidFill>
                  <a:srgbClr val="7F7F7F"/>
                </a:solidFill>
              </a:rPr>
              <a:t>$5 Billion Value: Estimating the Total Development Cost of Linux Foundation’s Collaborative Projects, The Linux Foundation Report </a:t>
            </a:r>
            <a:r>
              <a:rPr lang="en-US" sz="1200" i="1" dirty="0" smtClean="0">
                <a:solidFill>
                  <a:srgbClr val="7F7F7F"/>
                </a:solidFill>
              </a:rPr>
              <a:t>2015 (Thanks </a:t>
            </a:r>
            <a:r>
              <a:rPr lang="en-US" sz="1200" i="1" dirty="0">
                <a:solidFill>
                  <a:srgbClr val="7F7F7F"/>
                </a:solidFill>
              </a:rPr>
              <a:t>Bill Hooker (https://</a:t>
            </a:r>
            <a:r>
              <a:rPr lang="en-US" sz="1200" i="1" dirty="0" err="1">
                <a:solidFill>
                  <a:srgbClr val="7F7F7F"/>
                </a:solidFill>
              </a:rPr>
              <a:t>twitter.com</a:t>
            </a:r>
            <a:r>
              <a:rPr lang="en-US" sz="1200" i="1" dirty="0">
                <a:solidFill>
                  <a:srgbClr val="7F7F7F"/>
                </a:solidFill>
              </a:rPr>
              <a:t>/</a:t>
            </a:r>
            <a:r>
              <a:rPr lang="en-US" sz="1200" i="1" dirty="0" err="1">
                <a:solidFill>
                  <a:srgbClr val="7F7F7F"/>
                </a:solidFill>
              </a:rPr>
              <a:t>sennoma</a:t>
            </a:r>
            <a:r>
              <a:rPr lang="en-US" sz="1200" i="1" dirty="0">
                <a:solidFill>
                  <a:srgbClr val="7F7F7F"/>
                </a:solidFill>
              </a:rPr>
              <a:t>/status/658816532147900416))</a:t>
            </a:r>
            <a:endParaRPr lang="en-US" sz="1200" i="1" dirty="0" smtClean="0">
              <a:solidFill>
                <a:srgbClr val="7F7F7F"/>
              </a:solidFill>
            </a:endParaRPr>
          </a:p>
          <a:p>
            <a:pPr algn="ctr"/>
            <a:r>
              <a:rPr lang="en-US" sz="1200" i="1" dirty="0">
                <a:solidFill>
                  <a:srgbClr val="7F7F7F"/>
                </a:solidFill>
              </a:rPr>
              <a:t>https://</a:t>
            </a:r>
            <a:r>
              <a:rPr lang="en-US" sz="1200" i="1" dirty="0" err="1">
                <a:solidFill>
                  <a:srgbClr val="7F7F7F"/>
                </a:solidFill>
              </a:rPr>
              <a:t>en.wikipedia.org</a:t>
            </a:r>
            <a:r>
              <a:rPr lang="en-US" sz="1200" i="1" dirty="0">
                <a:solidFill>
                  <a:srgbClr val="7F7F7F"/>
                </a:solidFill>
              </a:rPr>
              <a:t>/wiki/File:Usage_share_of_web_browsers_%28Source_StatCounter%29.</a:t>
            </a:r>
            <a:r>
              <a:rPr lang="en-US" sz="1200" i="1" dirty="0" smtClean="0">
                <a:solidFill>
                  <a:srgbClr val="7F7F7F"/>
                </a:solidFill>
              </a:rPr>
              <a:t>svg</a:t>
            </a:r>
            <a:endParaRPr lang="en-US" sz="1200" i="1" dirty="0">
              <a:solidFill>
                <a:srgbClr val="7F7F7F"/>
              </a:solidFill>
            </a:endParaRPr>
          </a:p>
        </p:txBody>
      </p:sp>
      <p:pic>
        <p:nvPicPr>
          <p:cNvPr id="3" name="Picture 2" descr="android_vect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45637"/>
            <a:ext cx="1801976" cy="116759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0" name="Picture 9" descr="apache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0" y="2758363"/>
            <a:ext cx="1716280" cy="1482756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1" name="Picture 10" descr="chrome-logo-2011-04-2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221600"/>
            <a:ext cx="1800200" cy="75608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3" name="Picture 12" descr="Ffo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59582"/>
            <a:ext cx="1152128" cy="97136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5" name="Picture 14" descr="Mysq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45661"/>
            <a:ext cx="2000370" cy="1169071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2758363"/>
            <a:ext cx="1530474" cy="1458162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2" name="Picture 1" descr="Browser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24" y="2067694"/>
            <a:ext cx="3336371" cy="2502278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sp>
        <p:nvSpPr>
          <p:cNvPr id="14" name="TextBox 13"/>
          <p:cNvSpPr txBox="1"/>
          <p:nvPr/>
        </p:nvSpPr>
        <p:spPr>
          <a:xfrm>
            <a:off x="8532440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884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63710" y="4876006"/>
            <a:ext cx="5724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7F7F7F"/>
                </a:solidFill>
                <a:latin typeface="Calibri"/>
              </a:rPr>
              <a:t>http://</a:t>
            </a:r>
            <a:r>
              <a:rPr lang="en-US" sz="1400" dirty="0" err="1">
                <a:solidFill>
                  <a:srgbClr val="7F7F7F"/>
                </a:solidFill>
                <a:latin typeface="Calibri"/>
              </a:rPr>
              <a:t>au.mathworks.com</a:t>
            </a:r>
            <a:r>
              <a:rPr lang="en-US" sz="1400" dirty="0">
                <a:solidFill>
                  <a:srgbClr val="7F7F7F"/>
                </a:solidFill>
                <a:latin typeface="Calibri"/>
              </a:rPr>
              <a:t>/</a:t>
            </a:r>
            <a:r>
              <a:rPr lang="en-US" sz="1400" dirty="0" err="1">
                <a:solidFill>
                  <a:srgbClr val="7F7F7F"/>
                </a:solidFill>
                <a:latin typeface="Calibri"/>
              </a:rPr>
              <a:t>matlabcentral</a:t>
            </a:r>
            <a:r>
              <a:rPr lang="en-US" sz="1400" dirty="0">
                <a:solidFill>
                  <a:srgbClr val="7F7F7F"/>
                </a:solidFill>
                <a:latin typeface="Calibri"/>
              </a:rPr>
              <a:t>/contest/contests/3/</a:t>
            </a:r>
            <a:r>
              <a:rPr lang="en-US" sz="1400" dirty="0" err="1">
                <a:solidFill>
                  <a:srgbClr val="7F7F7F"/>
                </a:solidFill>
                <a:latin typeface="Calibri"/>
              </a:rPr>
              <a:t>statistics.html</a:t>
            </a:r>
            <a:endParaRPr lang="en-US" sz="1400" dirty="0">
              <a:solidFill>
                <a:srgbClr val="7F7F7F"/>
              </a:solidFill>
              <a:latin typeface="Calibri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90141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Sometimes Brutal, Frenzied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 descr="Screen Shot 2015-10-26 at 10.50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02" y="1131590"/>
            <a:ext cx="4795270" cy="3795886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8532440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</a:t>
            </a:r>
            <a:r>
              <a:rPr lang="en-US" sz="1400" dirty="0" smtClean="0"/>
              <a:t>/58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120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56808</TotalTime>
  <Words>2873</Words>
  <Application>Microsoft Macintosh PowerPoint</Application>
  <PresentationFormat>On-screen Show (16:9)</PresentationFormat>
  <Paragraphs>356</Paragraphs>
  <Slides>58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Default Design</vt:lpstr>
      <vt:lpstr>Office Theme</vt:lpstr>
      <vt:lpstr>1_Office Theme</vt:lpstr>
      <vt:lpstr>3_Office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Wordy Wizard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Matthew Todd</dc:creator>
  <cp:lastModifiedBy>Matthew Todd</cp:lastModifiedBy>
  <cp:revision>592</cp:revision>
  <dcterms:created xsi:type="dcterms:W3CDTF">2013-05-11T13:19:18Z</dcterms:created>
  <dcterms:modified xsi:type="dcterms:W3CDTF">2018-09-05T07:32:25Z</dcterms:modified>
</cp:coreProperties>
</file>